
<file path=[Content_Types].xml><?xml version="1.0" encoding="utf-8"?>
<Types xmlns="http://schemas.openxmlformats.org/package/2006/content-types">
  <Override PartName="/ppt/tags/tag1.xml" ContentType="application/vnd.openxmlformats-officedocument.presentationml.tags+xml"/>
  <Default Extension="rels" ContentType="application/vnd.openxmlformats-package.relationships+xml"/>
  <Override PartName="/customXml/itemProps2.xml" ContentType="application/vnd.openxmlformats-officedocument.customXmlPropertie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Default Extension="emf" ContentType="image/x-emf"/>
  <Override PartName="/ppt/tableStyles.xml" ContentType="application/vnd.openxmlformats-officedocument.presentationml.tableStyles+xml"/>
  <Override PartName="/ppt/embeddings/oleObject1.bin" ContentType="application/vnd.openxmlformats-officedocument.oleObject"/>
  <Override PartName="/ppt/notesSlides/notesSlide1.xml" ContentType="application/vnd.openxmlformats-officedocument.presentationml.notesSlide+xml"/>
  <Override PartName="/ppt/commentAuthors.xml" ContentType="application/vnd.openxmlformats-officedocument.presentationml.commentAuthors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docProps/core.xml" ContentType="application/vnd.openxmlformats-package.core-properties+xml"/>
  <Override PartName="/ppt/slides/slide3.xml" ContentType="application/vnd.openxmlformats-officedocument.presentationml.slide+xml"/>
  <Override PartName="/ppt/tags/tag2.xml" ContentType="application/vnd.openxmlformats-officedocument.presentationml.tag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ppt/slides/slide1.xml" ContentType="application/vnd.openxmlformats-officedocument.presentationml.slide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customXml/itemProps1.xml" ContentType="application/vnd.openxmlformats-officedocument.customXmlProperties+xml"/>
  <Override PartName="/ppt/embeddings/oleObject2.bin" ContentType="application/vnd.openxmlformats-officedocument.oleObject"/>
  <Override PartName="/ppt/viewProps.xml" ContentType="application/vnd.openxmlformats-officedocument.presentationml.viewProps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Default Extension="vml" ContentType="application/vnd.openxmlformats-officedocument.vmlDrawing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docProps/custom.xml" ContentType="application/vnd.openxmlformats-officedocument.custom-properties+xml"/>
  <Override PartName="/ppt/tags/tag3.xml" ContentType="application/vnd.openxmlformats-officedocument.presentationml.tags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trictFirstAndLastChars="0" saveSubsetFonts="1" autoCompressPictures="0">
  <p:sldMasterIdLst>
    <p:sldMasterId id="2147483649" r:id="rId4"/>
  </p:sldMasterIdLst>
  <p:notesMasterIdLst>
    <p:notesMasterId r:id="rId8"/>
  </p:notesMasterIdLst>
  <p:handoutMasterIdLst>
    <p:handoutMasterId r:id="rId9"/>
  </p:handoutMasterIdLst>
  <p:sldIdLst>
    <p:sldId id="431" r:id="rId5"/>
    <p:sldId id="432" r:id="rId6"/>
    <p:sldId id="434" r:id="rId7"/>
  </p:sldIdLst>
  <p:sldSz cx="9144000" cy="6858000" type="screen4x3"/>
  <p:notesSz cx="6858000" cy="9872663"/>
  <p:custDataLst>
    <p:tags r:id="rId11"/>
  </p:custDataLst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Danske Text" pitchFamily="2" charset="0"/>
        <a:ea typeface="ＭＳ Ｐゴシック" pitchFamily="27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Danske Text" pitchFamily="2" charset="0"/>
        <a:ea typeface="ＭＳ Ｐゴシック" pitchFamily="27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Danske Text" pitchFamily="2" charset="0"/>
        <a:ea typeface="ＭＳ Ｐゴシック" pitchFamily="27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Danske Text" pitchFamily="2" charset="0"/>
        <a:ea typeface="ＭＳ Ｐゴシック" pitchFamily="27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Danske Text" pitchFamily="2" charset="0"/>
        <a:ea typeface="ＭＳ Ｐゴシック" pitchFamily="27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Danske Text" pitchFamily="2" charset="0"/>
        <a:ea typeface="ＭＳ Ｐゴシック" pitchFamily="27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Danske Text" pitchFamily="2" charset="0"/>
        <a:ea typeface="ＭＳ Ｐゴシック" pitchFamily="27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Danske Text" pitchFamily="2" charset="0"/>
        <a:ea typeface="ＭＳ Ｐゴシック" pitchFamily="27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Danske Text" pitchFamily="2" charset="0"/>
        <a:ea typeface="ＭＳ Ｐゴシック" pitchFamily="27" charset="-128"/>
        <a:cs typeface="+mn-cs"/>
      </a:defRPr>
    </a:lvl9pPr>
  </p:defaultTextStyle>
  <p:extLst>
    <p:ext uri="{EFAFB233-063F-42B5-8137-9DF3F51BA10A}">
      <p15:sldGuideLst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>
        <p15:guide id="1" orient="horz" pos="4247">
          <p15:clr>
            <a:srgbClr val="A4A3A4"/>
          </p15:clr>
        </p15:guide>
        <p15:guide id="2" orient="horz" pos="1858">
          <p15:clr>
            <a:srgbClr val="A4A3A4"/>
          </p15:clr>
        </p15:guide>
        <p15:guide id="3" orient="horz" pos="2642">
          <p15:clr>
            <a:srgbClr val="A4A3A4"/>
          </p15:clr>
        </p15:guide>
        <p15:guide id="4" orient="horz" pos="276">
          <p15:clr>
            <a:srgbClr val="A4A3A4"/>
          </p15:clr>
        </p15:guide>
        <p15:guide id="5" orient="horz" pos="1108">
          <p15:clr>
            <a:srgbClr val="A4A3A4"/>
          </p15:clr>
        </p15:guide>
        <p15:guide id="6" orient="horz" pos="2523">
          <p15:clr>
            <a:srgbClr val="A4A3A4"/>
          </p15:clr>
        </p15:guide>
        <p15:guide id="7" orient="horz" pos="4065">
          <p15:clr>
            <a:srgbClr val="A4A3A4"/>
          </p15:clr>
        </p15:guide>
        <p15:guide id="8" orient="horz" pos="434">
          <p15:clr>
            <a:srgbClr val="A4A3A4"/>
          </p15:clr>
        </p15:guide>
        <p15:guide id="9" orient="horz" pos="4281">
          <p15:clr>
            <a:srgbClr val="A4A3A4"/>
          </p15:clr>
        </p15:guide>
        <p15:guide id="10" pos="2196">
          <p15:clr>
            <a:srgbClr val="A4A3A4"/>
          </p15:clr>
        </p15:guide>
        <p15:guide id="11" pos="3828">
          <p15:clr>
            <a:srgbClr val="A4A3A4"/>
          </p15:clr>
        </p15:guide>
        <p15:guide id="12" pos="3923">
          <p15:clr>
            <a:srgbClr val="A4A3A4"/>
          </p15:clr>
        </p15:guide>
        <p15:guide id="13" pos="2087">
          <p15:clr>
            <a:srgbClr val="A4A3A4"/>
          </p15:clr>
        </p15:guide>
        <p15:guide id="14" pos="2958">
          <p15:clr>
            <a:srgbClr val="A4A3A4"/>
          </p15:clr>
        </p15:guide>
        <p15:guide id="15" pos="3067">
          <p15:clr>
            <a:srgbClr val="A4A3A4"/>
          </p15:clr>
        </p15:guide>
        <p15:guide id="16" pos="4715">
          <p15:clr>
            <a:srgbClr val="A4A3A4"/>
          </p15:clr>
        </p15:guide>
        <p15:guide id="17" pos="4821">
          <p15:clr>
            <a:srgbClr val="A4A3A4"/>
          </p15:clr>
        </p15:guide>
        <p15:guide id="18" pos="1338">
          <p15:clr>
            <a:srgbClr val="A4A3A4"/>
          </p15:clr>
        </p15:guide>
        <p15:guide id="19" pos="1202">
          <p15:clr>
            <a:srgbClr val="A4A3A4"/>
          </p15:clr>
        </p15:guide>
        <p15:guide id="20" pos="395">
          <p15:clr>
            <a:srgbClr val="A4A3A4"/>
          </p15:clr>
        </p15:guide>
        <p15:guide id="21" pos="5574">
          <p15:clr>
            <a:srgbClr val="A4A3A4"/>
          </p15:clr>
        </p15:guide>
        <p15:guide id="22" pos="22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>
        <p15:guide id="1" orient="horz" pos="3113" userDrawn="1">
          <p15:clr>
            <a:srgbClr val="A4A3A4"/>
          </p15:clr>
        </p15:guide>
        <p15:guide id="2" pos="2156" userDrawn="1">
          <p15:clr>
            <a:srgbClr val="A4A3A4"/>
          </p15:clr>
        </p15:guide>
        <p15:guide id="3" orient="horz" pos="3110" userDrawn="1">
          <p15:clr>
            <a:srgbClr val="A4A3A4"/>
          </p15:clr>
        </p15:guide>
        <p15:guide id="4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0" name="b61010" initials="sj" lastIdx="7" clrIdx="0"/>
  <p:cmAuthor id="1" name="B81950" initials="B" lastIdx="2" clrIdx="1"/>
  <p:cmAuthor id="2" name="Peter Helmuth Pihlsbech Rasmussen" initials="PETRAS" lastIdx="0" clrIdx="2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>
          <a:srgbClr val="FF0000"/>
        </p14:laserClr>
      </p:ext>
      <p:ext uri="{2FDB2607-1784-4EEB-B798-7EB5836EED8A}">
        <p14:showMediaCtrls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"/>
      </p:ext>
    </p:extLst>
  </p:showPr>
  <p:clrMru>
    <a:srgbClr val="9FCFF5"/>
    <a:srgbClr val="53964A"/>
    <a:srgbClr val="E10D00"/>
    <a:srgbClr val="E1BD00"/>
    <a:srgbClr val="003F62"/>
    <a:srgbClr val="D0D0BC"/>
    <a:srgbClr val="406484"/>
    <a:srgbClr val="676767"/>
    <a:srgbClr val="000000"/>
    <a:srgbClr val="80A9C3"/>
  </p:clrMru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  <p:ext uri="{FD5EFAAD-0ECE-453E-9831-46B23BE46B34}">
      <p15:chartTrackingRefBased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2264" autoAdjust="0"/>
    <p:restoredTop sz="96433" autoAdjust="0"/>
  </p:normalViewPr>
  <p:slideViewPr>
    <p:cSldViewPr snapToGrid="0" snapToObjects="1">
      <p:cViewPr varScale="1">
        <p:scale>
          <a:sx n="112" d="100"/>
          <a:sy n="112" d="100"/>
        </p:scale>
        <p:origin x="-688" y="-120"/>
      </p:cViewPr>
      <p:guideLst>
        <p:guide orient="horz" pos="4247"/>
        <p:guide orient="horz" pos="1858"/>
        <p:guide orient="horz" pos="2642"/>
        <p:guide orient="horz" pos="276"/>
        <p:guide orient="horz" pos="1108"/>
        <p:guide orient="horz" pos="2523"/>
        <p:guide orient="horz" pos="4065"/>
        <p:guide orient="horz" pos="434"/>
        <p:guide orient="horz" pos="4281"/>
        <p:guide pos="2196"/>
        <p:guide pos="3828"/>
        <p:guide pos="3923"/>
        <p:guide pos="2087"/>
        <p:guide pos="2958"/>
        <p:guide pos="3067"/>
        <p:guide pos="4715"/>
        <p:guide pos="4821"/>
        <p:guide pos="1338"/>
        <p:guide pos="1202"/>
        <p:guide pos="395"/>
        <p:guide pos="5574"/>
        <p:guide pos="22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 showGuides="1">
      <p:cViewPr varScale="1">
        <p:scale>
          <a:sx n="74" d="100"/>
          <a:sy n="74" d="100"/>
        </p:scale>
        <p:origin x="-2178" y="-96"/>
      </p:cViewPr>
      <p:guideLst>
        <p:guide orient="horz" pos="3113"/>
        <p:guide orient="horz" pos="3110"/>
        <p:guide pos="2156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ags" Target="tags/tag1.xml"/><Relationship Id="rId12" Type="http://schemas.openxmlformats.org/officeDocument/2006/relationships/commentAuthors" Target="commentAuthors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480" cy="49300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916" y="1"/>
            <a:ext cx="2971480" cy="49300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57E67D-B614-4133-83CA-02DC96F3C0A3}" type="datetimeFigureOut">
              <a:rPr lang="en-GB" smtClean="0"/>
              <a:pPr/>
              <a:t>10/4/15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082"/>
            <a:ext cx="2971480" cy="4930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916" y="9378082"/>
            <a:ext cx="2971480" cy="4930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45ED09-F340-486F-AA80-A8CA8AF202F4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4591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480" cy="49300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916" y="1"/>
            <a:ext cx="2971480" cy="49300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2E9A2D-FD0A-493C-853D-459B7AE18C62}" type="datetimeFigureOut">
              <a:rPr lang="en-GB" smtClean="0"/>
              <a:pPr/>
              <a:t>10/4/15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741363"/>
            <a:ext cx="49371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480" y="4689833"/>
            <a:ext cx="5487042" cy="44417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082"/>
            <a:ext cx="2971480" cy="4930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916" y="9378082"/>
            <a:ext cx="2971480" cy="4930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4D47B1-CABC-4B10-8951-A13641BEE98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59667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4D47B1-CABC-4B10-8951-A13641BEE98B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740171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0438" y="739775"/>
            <a:ext cx="4937125" cy="3703638"/>
          </a:xfrm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95" tIns="45747" rIns="91495" bIns="45747"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933168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file:///C:\Users\bb0509\AppData\Local\Temp\7fa38d9a-b59f-4bbb-b677-83df6e8a4142" TargetMode="Externa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file:///C:\Users\bb0509\AppData\Local\Temp\0056d28e-6592-4ed5-a4dd-48deb78124b8" TargetMode="Externa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preserve="1" userDrawn="1">
  <p:cSld name="DCI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Date"/>
          <p:cNvSpPr>
            <a:spLocks noGrp="1"/>
          </p:cNvSpPr>
          <p:nvPr>
            <p:ph type="body" sz="quarter" idx="17" hasCustomPrompt="1"/>
          </p:nvPr>
        </p:nvSpPr>
        <p:spPr>
          <a:xfrm>
            <a:off x="612000" y="5562000"/>
            <a:ext cx="8222400" cy="2160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baseline="0">
                <a:solidFill>
                  <a:srgbClr val="000000"/>
                </a:solidFill>
                <a:latin typeface="Danske Text"/>
              </a:defRPr>
            </a:lvl1pPr>
            <a:lvl2pPr marL="0" indent="0">
              <a:buNone/>
              <a:defRPr sz="3200"/>
            </a:lvl2pPr>
            <a:lvl3pPr marL="0" indent="0">
              <a:buNone/>
              <a:defRPr sz="3200"/>
            </a:lvl3pPr>
            <a:lvl4pPr marL="0" indent="0">
              <a:buNone/>
              <a:defRPr sz="3200"/>
            </a:lvl4pPr>
          </a:lstStyle>
          <a:p>
            <a:pPr lvl="0"/>
            <a:r>
              <a:rPr lang="sv-SE" dirty="0" err="1" smtClean="0"/>
              <a:t>Click</a:t>
            </a:r>
            <a:r>
              <a:rPr lang="sv-SE" dirty="0" smtClean="0"/>
              <a:t> to </a:t>
            </a:r>
            <a:r>
              <a:rPr lang="sv-SE" dirty="0" err="1" smtClean="0"/>
              <a:t>add</a:t>
            </a:r>
            <a:r>
              <a:rPr lang="sv-SE" smtClean="0"/>
              <a:t> a date</a:t>
            </a:r>
            <a:endParaRPr lang="sv-SE" dirty="0" smtClean="0"/>
          </a:p>
        </p:txBody>
      </p:sp>
      <p:sp>
        <p:nvSpPr>
          <p:cNvPr id="10" name="TitleDocType"/>
          <p:cNvSpPr>
            <a:spLocks noGrp="1"/>
          </p:cNvSpPr>
          <p:nvPr>
            <p:ph type="body" sz="quarter" idx="16" hasCustomPrompt="1"/>
          </p:nvPr>
        </p:nvSpPr>
        <p:spPr>
          <a:xfrm>
            <a:off x="612000" y="4143600"/>
            <a:ext cx="8222400" cy="2160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baseline="0">
                <a:solidFill>
                  <a:srgbClr val="000000"/>
                </a:solidFill>
                <a:latin typeface="Danske Text"/>
              </a:defRPr>
            </a:lvl1pPr>
            <a:lvl2pPr marL="0" indent="0">
              <a:buNone/>
              <a:defRPr sz="3200"/>
            </a:lvl2pPr>
            <a:lvl3pPr marL="0" indent="0">
              <a:buNone/>
              <a:defRPr sz="3200"/>
            </a:lvl3pPr>
            <a:lvl4pPr marL="0" indent="0">
              <a:buNone/>
              <a:defRPr sz="3200"/>
            </a:lvl4pPr>
          </a:lstStyle>
          <a:p>
            <a:pPr lvl="0"/>
            <a:r>
              <a:rPr lang="sv-SE" dirty="0" err="1" smtClean="0"/>
              <a:t>Click</a:t>
            </a:r>
            <a:r>
              <a:rPr lang="sv-SE" dirty="0" smtClean="0"/>
              <a:t> to </a:t>
            </a:r>
            <a:r>
              <a:rPr lang="sv-SE" dirty="0" err="1" smtClean="0"/>
              <a:t>add</a:t>
            </a:r>
            <a:r>
              <a:rPr lang="sv-SE" dirty="0" smtClean="0"/>
              <a:t> </a:t>
            </a:r>
            <a:r>
              <a:rPr lang="sv-SE" dirty="0" err="1" smtClean="0"/>
              <a:t>document</a:t>
            </a:r>
            <a:r>
              <a:rPr lang="sv-SE" dirty="0" smtClean="0"/>
              <a:t> </a:t>
            </a:r>
            <a:r>
              <a:rPr lang="sv-SE" dirty="0" err="1" smtClean="0"/>
              <a:t>type</a:t>
            </a:r>
            <a:r>
              <a:rPr lang="sv-SE" dirty="0" smtClean="0"/>
              <a:t> / </a:t>
            </a:r>
            <a:r>
              <a:rPr lang="sv-SE" dirty="0" err="1" smtClean="0"/>
              <a:t>audience</a:t>
            </a:r>
            <a:endParaRPr lang="sv-SE" dirty="0" smtClean="0"/>
          </a:p>
        </p:txBody>
      </p:sp>
      <p:sp>
        <p:nvSpPr>
          <p:cNvPr id="12" name="TitleTitle"/>
          <p:cNvSpPr>
            <a:spLocks noGrp="1"/>
          </p:cNvSpPr>
          <p:nvPr>
            <p:ph type="body" sz="quarter" idx="11" hasCustomPrompt="1"/>
          </p:nvPr>
        </p:nvSpPr>
        <p:spPr>
          <a:xfrm>
            <a:off x="612000" y="3366000"/>
            <a:ext cx="8222400" cy="435600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200" baseline="0">
                <a:solidFill>
                  <a:srgbClr val="000000"/>
                </a:solidFill>
                <a:latin typeface="Danske Headline"/>
              </a:defRPr>
            </a:lvl1pPr>
            <a:lvl2pPr marL="0" indent="0">
              <a:buNone/>
              <a:defRPr sz="3200"/>
            </a:lvl2pPr>
            <a:lvl3pPr marL="0" indent="0">
              <a:buNone/>
              <a:defRPr sz="3200"/>
            </a:lvl3pPr>
            <a:lvl4pPr marL="0" indent="0">
              <a:buNone/>
              <a:defRPr sz="3200"/>
            </a:lvl4pPr>
          </a:lstStyle>
          <a:p>
            <a:pPr lvl="0"/>
            <a:r>
              <a:rPr lang="sv-SE" dirty="0" err="1" smtClean="0"/>
              <a:t>Click</a:t>
            </a:r>
            <a:r>
              <a:rPr lang="sv-SE" dirty="0" smtClean="0"/>
              <a:t> to </a:t>
            </a:r>
            <a:r>
              <a:rPr lang="sv-SE" dirty="0" err="1" smtClean="0"/>
              <a:t>add</a:t>
            </a:r>
            <a:r>
              <a:rPr lang="sv-SE" dirty="0" smtClean="0"/>
              <a:t> a </a:t>
            </a:r>
            <a:r>
              <a:rPr lang="sv-SE" dirty="0" err="1" smtClean="0"/>
              <a:t>title</a:t>
            </a:r>
            <a:endParaRPr lang="sv-SE" dirty="0" smtClean="0"/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685800"/>
            <a:ext cx="9144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293E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ThisIsAStickyNote"/>
          <p:cNvSpPr txBox="1"/>
          <p:nvPr userDrawn="1"/>
        </p:nvSpPr>
        <p:spPr bwMode="white">
          <a:xfrm>
            <a:off x="610869" y="2565400"/>
            <a:ext cx="8220709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0" algn="l" defTabSz="873125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0000"/>
              <a:tabLst/>
            </a:pPr>
            <a:endParaRPr kumimoji="0" lang="en-GB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Danske Headline"/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20" name="ThisIsALogo" descr="C:\Users\bb0509\AppData\Local\Temp\7fa38d9a-b59f-4bbb-b677-83df6e8a4142"/>
          <p:cNvPicPr>
            <a:picLocks/>
          </p:cNvPicPr>
          <p:nvPr userDrawn="1"/>
        </p:nvPicPr>
        <p:blipFill>
          <a:blip r:embed="rId2" r:link="rId3"/>
          <a:stretch>
            <a:fillRect/>
          </a:stretch>
        </p:blipFill>
        <p:spPr>
          <a:xfrm>
            <a:off x="7221499" y="248920"/>
            <a:ext cx="1612900" cy="241300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DCI 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ankTitle"/>
          <p:cNvSpPr>
            <a:spLocks noGrp="1"/>
          </p:cNvSpPr>
          <p:nvPr>
            <p:ph type="body" sz="quarter" idx="10" hasCustomPrompt="1"/>
          </p:nvPr>
        </p:nvSpPr>
        <p:spPr>
          <a:xfrm>
            <a:off x="352800" y="871200"/>
            <a:ext cx="8470800" cy="72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rgbClr val="000000"/>
                </a:solidFill>
                <a:latin typeface="Danske Headline"/>
              </a:defRPr>
            </a:lvl1pPr>
            <a:lvl2pPr marL="0" indent="0">
              <a:spcBef>
                <a:spcPts val="0"/>
              </a:spcBef>
              <a:buNone/>
              <a:defRPr sz="2400"/>
            </a:lvl2pPr>
            <a:lvl3pPr marL="0" indent="0">
              <a:spcBef>
                <a:spcPts val="0"/>
              </a:spcBef>
              <a:buNone/>
              <a:defRPr sz="2400"/>
            </a:lvl3pPr>
            <a:lvl4pPr marL="0" indent="0">
              <a:spcBef>
                <a:spcPts val="0"/>
              </a:spcBef>
              <a:buNone/>
              <a:defRPr sz="2400"/>
            </a:lvl4pPr>
          </a:lstStyle>
          <a:p>
            <a:pPr lvl="0"/>
            <a:r>
              <a:rPr lang="sv-SE" dirty="0" err="1" smtClean="0"/>
              <a:t>Click</a:t>
            </a:r>
            <a:r>
              <a:rPr lang="sv-SE" dirty="0" smtClean="0"/>
              <a:t> to </a:t>
            </a:r>
            <a:r>
              <a:rPr lang="sv-SE" dirty="0" err="1" smtClean="0"/>
              <a:t>add</a:t>
            </a:r>
            <a:r>
              <a:rPr lang="sv-SE" dirty="0" smtClean="0"/>
              <a:t> </a:t>
            </a:r>
            <a:r>
              <a:rPr lang="sv-SE" dirty="0" err="1" smtClean="0"/>
              <a:t>title</a:t>
            </a:r>
            <a:endParaRPr lang="sv-SE" dirty="0" smtClean="0"/>
          </a:p>
        </p:txBody>
      </p:sp>
      <p:sp>
        <p:nvSpPr>
          <p:cNvPr id="6" name="BlankDescription"/>
          <p:cNvSpPr>
            <a:spLocks noGrp="1"/>
          </p:cNvSpPr>
          <p:nvPr>
            <p:ph type="body" sz="quarter" idx="11" hasCustomPrompt="1"/>
          </p:nvPr>
        </p:nvSpPr>
        <p:spPr>
          <a:xfrm>
            <a:off x="352800" y="1699200"/>
            <a:ext cx="8470800" cy="1836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>
                <a:solidFill>
                  <a:srgbClr val="000000"/>
                </a:solidFill>
                <a:latin typeface="Danske Text"/>
              </a:defRPr>
            </a:lvl1pPr>
            <a:lvl2pPr marL="0" indent="0">
              <a:spcBef>
                <a:spcPts val="0"/>
              </a:spcBef>
              <a:buFont typeface="+mj-lt"/>
              <a:buNone/>
              <a:defRPr sz="1200"/>
            </a:lvl2pPr>
            <a:lvl3pPr marL="0" indent="0">
              <a:spcBef>
                <a:spcPts val="0"/>
              </a:spcBef>
              <a:buFont typeface="+mj-lt"/>
              <a:buNone/>
              <a:defRPr sz="1200"/>
            </a:lvl3pPr>
            <a:lvl4pPr marL="0" indent="0">
              <a:spcBef>
                <a:spcPts val="0"/>
              </a:spcBef>
              <a:buFont typeface="+mj-lt"/>
              <a:buNone/>
              <a:defRPr sz="1200"/>
            </a:lvl4pPr>
          </a:lstStyle>
          <a:p>
            <a:pPr lvl="0"/>
            <a:r>
              <a:rPr lang="en-US" dirty="0" smtClean="0"/>
              <a:t>Click to add Description; Units of measure; date </a:t>
            </a:r>
            <a:endParaRPr lang="sv-SE" dirty="0"/>
          </a:p>
        </p:txBody>
      </p:sp>
      <p:sp>
        <p:nvSpPr>
          <p:cNvPr id="8" name="BlankContent"/>
          <p:cNvSpPr>
            <a:spLocks noGrp="1"/>
          </p:cNvSpPr>
          <p:nvPr>
            <p:ph type="body" sz="quarter" idx="12" hasCustomPrompt="1"/>
          </p:nvPr>
        </p:nvSpPr>
        <p:spPr>
          <a:xfrm>
            <a:off x="352800" y="1947600"/>
            <a:ext cx="8470800" cy="1440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rgbClr val="000000"/>
                </a:solidFill>
                <a:latin typeface="Danske Text"/>
              </a:defRPr>
            </a:lvl1pPr>
            <a:lvl2pPr marL="0" indent="0">
              <a:spcBef>
                <a:spcPts val="0"/>
              </a:spcBef>
              <a:buNone/>
              <a:defRPr sz="1600"/>
            </a:lvl2pPr>
            <a:lvl3pPr marL="0" indent="0">
              <a:spcBef>
                <a:spcPts val="0"/>
              </a:spcBef>
              <a:buNone/>
              <a:defRPr sz="1600"/>
            </a:lvl3pPr>
            <a:lvl4pPr marL="0" indent="0">
              <a:spcBef>
                <a:spcPts val="0"/>
              </a:spcBef>
              <a:buNone/>
              <a:defRPr sz="1600"/>
            </a:lvl4pPr>
          </a:lstStyle>
          <a:p>
            <a:pPr lvl="0"/>
            <a:r>
              <a:rPr lang="sv-SE" dirty="0" err="1" smtClean="0"/>
              <a:t>Click</a:t>
            </a:r>
            <a:r>
              <a:rPr lang="sv-SE" dirty="0" smtClean="0"/>
              <a:t> to </a:t>
            </a:r>
            <a:r>
              <a:rPr lang="sv-SE" dirty="0" err="1" smtClean="0"/>
              <a:t>add</a:t>
            </a:r>
            <a:r>
              <a:rPr lang="sv-SE" dirty="0" smtClean="0"/>
              <a:t> </a:t>
            </a:r>
            <a:r>
              <a:rPr lang="sv-SE" dirty="0" err="1" smtClean="0"/>
              <a:t>content</a:t>
            </a:r>
            <a:endParaRPr lang="sv-SE" dirty="0"/>
          </a:p>
        </p:txBody>
      </p:sp>
      <p:sp>
        <p:nvSpPr>
          <p:cNvPr id="9" name="BlankSource"/>
          <p:cNvSpPr>
            <a:spLocks noGrp="1"/>
          </p:cNvSpPr>
          <p:nvPr>
            <p:ph type="body" sz="quarter" idx="13" hasCustomPrompt="1"/>
          </p:nvPr>
        </p:nvSpPr>
        <p:spPr>
          <a:xfrm>
            <a:off x="352800" y="6703200"/>
            <a:ext cx="8280000" cy="129600"/>
          </a:xfrm>
          <a:prstGeom prst="rect">
            <a:avLst/>
          </a:prstGeom>
        </p:spPr>
        <p:txBody>
          <a:bodyPr lIns="0" tIns="0" rIns="0" bIns="0" anchor="b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800" baseline="0">
                <a:solidFill>
                  <a:srgbClr val="000000"/>
                </a:solidFill>
                <a:latin typeface="Danske Text"/>
              </a:defRPr>
            </a:lvl1pPr>
          </a:lstStyle>
          <a:p>
            <a:pPr lvl="0"/>
            <a:r>
              <a:rPr lang="en-GB" dirty="0" smtClean="0"/>
              <a:t>Click to add a source</a:t>
            </a:r>
            <a:endParaRPr lang="en-GB" dirty="0"/>
          </a:p>
        </p:txBody>
      </p:sp>
      <p:sp>
        <p:nvSpPr>
          <p:cNvPr id="11" name="SlideNumber"/>
          <p:cNvSpPr txBox="1"/>
          <p:nvPr userDrawn="1"/>
        </p:nvSpPr>
        <p:spPr>
          <a:xfrm>
            <a:off x="8161200" y="6696000"/>
            <a:ext cx="687600" cy="123111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pPr marR="0" algn="r" defTabSz="873125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0000"/>
              <a:tabLst/>
            </a:pPr>
            <a:fld id="{1E3E1ED3-5891-4664-8B7A-D21FE60B94B4}" type="slidenum">
              <a:rPr kumimoji="0" lang="en-GB" sz="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Danske Text" pitchFamily="2" charset="0"/>
                <a:ea typeface="ＭＳ Ｐゴシック" charset="-128"/>
                <a:cs typeface="ＭＳ Ｐゴシック" charset="-128"/>
              </a:rPr>
              <a:pPr marR="0" algn="r" defTabSz="873125" rtl="0" eaLnBrk="0" fontAlgn="base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Pct val="80000"/>
                <a:tabLst/>
              </a:pPr>
              <a:t>‹#›</a:t>
            </a:fld>
            <a:endParaRPr kumimoji="0" lang="en-GB" sz="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Danske Text" pitchFamily="2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5" name="BlankChapter"/>
          <p:cNvSpPr>
            <a:spLocks noGrp="1"/>
          </p:cNvSpPr>
          <p:nvPr>
            <p:ph type="body" sz="quarter" idx="14" hasCustomPrompt="1"/>
          </p:nvPr>
        </p:nvSpPr>
        <p:spPr>
          <a:xfrm>
            <a:off x="352800" y="712800"/>
            <a:ext cx="8470800" cy="136800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rgbClr val="676767"/>
                </a:solidFill>
                <a:latin typeface="Danske Text"/>
              </a:defRPr>
            </a:lvl1pPr>
          </a:lstStyle>
          <a:p>
            <a:pPr lvl="0"/>
            <a:r>
              <a:rPr lang="en-GB" dirty="0" smtClean="0"/>
              <a:t>Click to add chapter header</a:t>
            </a:r>
            <a:endParaRPr lang="en-GB" dirty="0"/>
          </a:p>
        </p:txBody>
      </p:sp>
      <p:cxnSp>
        <p:nvCxnSpPr>
          <p:cNvPr id="21" name="Straight Connector 20"/>
          <p:cNvCxnSpPr/>
          <p:nvPr userDrawn="1"/>
        </p:nvCxnSpPr>
        <p:spPr bwMode="auto">
          <a:xfrm>
            <a:off x="0" y="685800"/>
            <a:ext cx="9144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293E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hisIsAStickyNote"/>
          <p:cNvSpPr txBox="1"/>
          <p:nvPr userDrawn="1"/>
        </p:nvSpPr>
        <p:spPr bwMode="white">
          <a:xfrm>
            <a:off x="352800" y="309599"/>
            <a:ext cx="450000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0" algn="l" defTabSz="873125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0000"/>
              <a:tabLst/>
            </a:pPr>
            <a:endParaRPr kumimoji="0" lang="en-GB" sz="1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Danske Headline"/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22" name="ThisIsALogo" descr="C:\Users\bb0509\AppData\Local\Temp\0056d28e-6592-4ed5-a4dd-48deb78124b8"/>
          <p:cNvPicPr>
            <a:picLocks/>
          </p:cNvPicPr>
          <p:nvPr userDrawn="1"/>
        </p:nvPicPr>
        <p:blipFill>
          <a:blip r:embed="rId2" r:link="rId3"/>
          <a:stretch>
            <a:fillRect/>
          </a:stretch>
        </p:blipFill>
        <p:spPr>
          <a:xfrm>
            <a:off x="7221498" y="248920"/>
            <a:ext cx="1612900" cy="2413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A4FB30-8A17-42F5-AD3E-46BE3555D258}" type="datetimeFigureOut">
              <a:rPr lang="en-GB" smtClean="0"/>
              <a:pPr/>
              <a:t>10/4/15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fld id="{02F500F8-9B76-40B1-A569-C00F219B0618}" type="slidenum">
              <a:rPr lang="en-GB" sz="900" smtClean="0">
                <a:solidFill>
                  <a:srgbClr val="FFFFFF"/>
                </a:solidFill>
              </a:rPr>
              <a:pPr algn="l">
                <a:defRPr/>
              </a:pPr>
              <a:t>‹#›</a:t>
            </a:fld>
            <a:r>
              <a:rPr lang="en-GB" sz="900" smtClean="0">
                <a:solidFill>
                  <a:srgbClr val="FFFFFF"/>
                </a:solidFill>
              </a:rPr>
              <a:t>  |  Barclays presentation title  |  30 January 2012</a:t>
            </a:r>
            <a:endParaRPr lang="en-GB" sz="900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54CD811-E7B1-4682-A49D-9560320306E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68055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vmlDrawing" Target="../drawings/vmlDrawing1.vml"/><Relationship Id="rId6" Type="http://schemas.openxmlformats.org/officeDocument/2006/relationships/tags" Target="../tags/tag2.xml"/><Relationship Id="rId7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6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p:oleObj spid="_x0000_s1436" name="think-cell Slide" r:id="rId7" imgW="6350000" imgH="6350000" progId="">
              <p:embed/>
            </p:oleObj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2" r:id="rId3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873125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l" defTabSz="873125" rtl="0" eaLnBrk="1" fontAlgn="base" hangingPunct="1">
        <a:spcBef>
          <a:spcPct val="0"/>
        </a:spcBef>
        <a:spcAft>
          <a:spcPct val="0"/>
        </a:spcAft>
        <a:defRPr sz="2800">
          <a:solidFill>
            <a:srgbClr val="003F62"/>
          </a:solidFill>
          <a:latin typeface="Danske Headline" pitchFamily="2" charset="0"/>
          <a:ea typeface="ＭＳ Ｐゴシック" charset="-128"/>
          <a:cs typeface="ＭＳ Ｐゴシック" charset="-128"/>
        </a:defRPr>
      </a:lvl2pPr>
      <a:lvl3pPr algn="l" defTabSz="873125" rtl="0" eaLnBrk="1" fontAlgn="base" hangingPunct="1">
        <a:spcBef>
          <a:spcPct val="0"/>
        </a:spcBef>
        <a:spcAft>
          <a:spcPct val="0"/>
        </a:spcAft>
        <a:defRPr sz="2800">
          <a:solidFill>
            <a:srgbClr val="003F62"/>
          </a:solidFill>
          <a:latin typeface="Danske Headline" pitchFamily="2" charset="0"/>
          <a:ea typeface="ＭＳ Ｐゴシック" charset="-128"/>
          <a:cs typeface="ＭＳ Ｐゴシック" charset="-128"/>
        </a:defRPr>
      </a:lvl3pPr>
      <a:lvl4pPr algn="l" defTabSz="873125" rtl="0" eaLnBrk="1" fontAlgn="base" hangingPunct="1">
        <a:spcBef>
          <a:spcPct val="0"/>
        </a:spcBef>
        <a:spcAft>
          <a:spcPct val="0"/>
        </a:spcAft>
        <a:defRPr sz="2800">
          <a:solidFill>
            <a:srgbClr val="003F62"/>
          </a:solidFill>
          <a:latin typeface="Danske Headline" pitchFamily="2" charset="0"/>
          <a:ea typeface="ＭＳ Ｐゴシック" charset="-128"/>
          <a:cs typeface="ＭＳ Ｐゴシック" charset="-128"/>
        </a:defRPr>
      </a:lvl4pPr>
      <a:lvl5pPr algn="l" defTabSz="873125" rtl="0" eaLnBrk="1" fontAlgn="base" hangingPunct="1">
        <a:spcBef>
          <a:spcPct val="0"/>
        </a:spcBef>
        <a:spcAft>
          <a:spcPct val="0"/>
        </a:spcAft>
        <a:defRPr sz="2800">
          <a:solidFill>
            <a:srgbClr val="003F62"/>
          </a:solidFill>
          <a:latin typeface="Danske Headline" pitchFamily="2" charset="0"/>
          <a:ea typeface="ＭＳ Ｐゴシック" charset="-128"/>
          <a:cs typeface="ＭＳ Ｐゴシック" charset="-128"/>
        </a:defRPr>
      </a:lvl5pPr>
      <a:lvl6pPr marL="457200" algn="l" defTabSz="873125" rtl="0" eaLnBrk="1" fontAlgn="base" hangingPunct="1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Danske Headline" pitchFamily="2" charset="0"/>
        </a:defRPr>
      </a:lvl6pPr>
      <a:lvl7pPr marL="914400" algn="l" defTabSz="873125" rtl="0" eaLnBrk="1" fontAlgn="base" hangingPunct="1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Danske Headline" pitchFamily="2" charset="0"/>
        </a:defRPr>
      </a:lvl7pPr>
      <a:lvl8pPr marL="1371600" algn="l" defTabSz="873125" rtl="0" eaLnBrk="1" fontAlgn="base" hangingPunct="1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Danske Headline" pitchFamily="2" charset="0"/>
        </a:defRPr>
      </a:lvl8pPr>
      <a:lvl9pPr marL="1828800" algn="l" defTabSz="873125" rtl="0" eaLnBrk="1" fontAlgn="base" hangingPunct="1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Danske Headline" pitchFamily="2" charset="0"/>
        </a:defRPr>
      </a:lvl9pPr>
    </p:titleStyle>
    <p:bodyStyle>
      <a:lvl1pPr marL="279400" indent="-279400" algn="l" defTabSz="873125" rtl="0" eaLnBrk="1" fontAlgn="base" hangingPunct="1">
        <a:lnSpc>
          <a:spcPct val="105000"/>
        </a:lnSpc>
        <a:spcBef>
          <a:spcPct val="20000"/>
        </a:spcBef>
        <a:spcAft>
          <a:spcPct val="0"/>
        </a:spcAft>
        <a:buSzPct val="80000"/>
        <a:buChar char="•"/>
        <a:defRPr sz="2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690563" indent="-230188" algn="l" defTabSz="873125" rtl="0" eaLnBrk="1" fontAlgn="base" hangingPunct="1">
        <a:lnSpc>
          <a:spcPct val="105000"/>
        </a:lnSpc>
        <a:spcBef>
          <a:spcPct val="20000"/>
        </a:spcBef>
        <a:spcAft>
          <a:spcPct val="0"/>
        </a:spcAft>
        <a:buSzPct val="80000"/>
        <a:buFont typeface="Lucida Grande" pitchFamily="27" charset="0"/>
        <a:buChar char="-"/>
        <a:defRPr sz="2000">
          <a:solidFill>
            <a:schemeClr val="tx1"/>
          </a:solidFill>
          <a:latin typeface="+mn-lt"/>
          <a:ea typeface="ＭＳ Ｐゴシック" pitchFamily="27" charset="-128"/>
          <a:cs typeface="Danske Text (Body)"/>
        </a:defRPr>
      </a:lvl2pPr>
      <a:lvl3pPr marL="1092200" indent="-219075" algn="l" defTabSz="873125" rtl="0" eaLnBrk="1" fontAlgn="base" hangingPunct="1">
        <a:lnSpc>
          <a:spcPct val="105000"/>
        </a:lnSpc>
        <a:spcBef>
          <a:spcPct val="20000"/>
        </a:spcBef>
        <a:spcAft>
          <a:spcPct val="0"/>
        </a:spcAft>
        <a:buSzPct val="80000"/>
        <a:buChar char="•"/>
        <a:defRPr sz="1800">
          <a:solidFill>
            <a:schemeClr val="tx1"/>
          </a:solidFill>
          <a:latin typeface="+mn-lt"/>
          <a:ea typeface="ＭＳ Ｐゴシック" pitchFamily="-107" charset="-128"/>
          <a:cs typeface="ＭＳ Ｐゴシック" pitchFamily="29" charset="-128"/>
        </a:defRPr>
      </a:lvl3pPr>
      <a:lvl4pPr marL="1490663" indent="-217488" algn="l" defTabSz="873125" rtl="0" eaLnBrk="1" fontAlgn="base" hangingPunct="1">
        <a:lnSpc>
          <a:spcPct val="105000"/>
        </a:lnSpc>
        <a:spcBef>
          <a:spcPct val="20000"/>
        </a:spcBef>
        <a:spcAft>
          <a:spcPct val="0"/>
        </a:spcAft>
        <a:buSzPct val="80000"/>
        <a:buFont typeface="Lucida Grande" pitchFamily="27" charset="0"/>
        <a:buChar char="-"/>
        <a:defRPr sz="1600">
          <a:solidFill>
            <a:schemeClr val="tx1"/>
          </a:solidFill>
          <a:latin typeface="+mn-lt"/>
          <a:ea typeface="ＭＳ Ｐゴシック" pitchFamily="-107" charset="-128"/>
        </a:defRPr>
      </a:lvl4pPr>
      <a:lvl5pPr marL="1890713" indent="-217488" algn="l" defTabSz="873125" rtl="0" eaLnBrk="1" fontAlgn="base" hangingPunct="1">
        <a:lnSpc>
          <a:spcPct val="105000"/>
        </a:lnSpc>
        <a:spcBef>
          <a:spcPct val="20000"/>
        </a:spcBef>
        <a:spcAft>
          <a:spcPct val="0"/>
        </a:spcAft>
        <a:buSzPct val="80000"/>
        <a:buChar char="•"/>
        <a:defRPr sz="1400">
          <a:solidFill>
            <a:schemeClr val="tx1"/>
          </a:solidFill>
          <a:latin typeface="+mn-lt"/>
          <a:ea typeface="ＭＳ Ｐゴシック" pitchFamily="-107" charset="-128"/>
        </a:defRPr>
      </a:lvl5pPr>
      <a:lvl6pPr marL="2347913" indent="-217488" algn="l" defTabSz="873125" rtl="0" eaLnBrk="1" fontAlgn="base" hangingPunct="1">
        <a:lnSpc>
          <a:spcPct val="105000"/>
        </a:lnSpc>
        <a:spcBef>
          <a:spcPct val="20000"/>
        </a:spcBef>
        <a:spcAft>
          <a:spcPct val="0"/>
        </a:spcAft>
        <a:buSzPct val="80000"/>
        <a:buChar char="•"/>
        <a:defRPr sz="1900">
          <a:solidFill>
            <a:schemeClr val="tx1"/>
          </a:solidFill>
          <a:latin typeface="+mn-lt"/>
          <a:ea typeface="ＭＳ Ｐゴシック" pitchFamily="-107" charset="-128"/>
        </a:defRPr>
      </a:lvl6pPr>
      <a:lvl7pPr marL="2805113" indent="-217488" algn="l" defTabSz="873125" rtl="0" eaLnBrk="1" fontAlgn="base" hangingPunct="1">
        <a:lnSpc>
          <a:spcPct val="105000"/>
        </a:lnSpc>
        <a:spcBef>
          <a:spcPct val="20000"/>
        </a:spcBef>
        <a:spcAft>
          <a:spcPct val="0"/>
        </a:spcAft>
        <a:buSzPct val="80000"/>
        <a:buChar char="•"/>
        <a:defRPr sz="1900">
          <a:solidFill>
            <a:schemeClr val="tx1"/>
          </a:solidFill>
          <a:latin typeface="+mn-lt"/>
          <a:ea typeface="ＭＳ Ｐゴシック" pitchFamily="-107" charset="-128"/>
        </a:defRPr>
      </a:lvl7pPr>
      <a:lvl8pPr marL="3262313" indent="-217488" algn="l" defTabSz="873125" rtl="0" eaLnBrk="1" fontAlgn="base" hangingPunct="1">
        <a:lnSpc>
          <a:spcPct val="105000"/>
        </a:lnSpc>
        <a:spcBef>
          <a:spcPct val="20000"/>
        </a:spcBef>
        <a:spcAft>
          <a:spcPct val="0"/>
        </a:spcAft>
        <a:buSzPct val="80000"/>
        <a:buChar char="•"/>
        <a:defRPr sz="1900">
          <a:solidFill>
            <a:schemeClr val="tx1"/>
          </a:solidFill>
          <a:latin typeface="+mn-lt"/>
          <a:ea typeface="ＭＳ Ｐゴシック" pitchFamily="-107" charset="-128"/>
        </a:defRPr>
      </a:lvl8pPr>
      <a:lvl9pPr marL="3719513" indent="-217488" algn="l" defTabSz="873125" rtl="0" eaLnBrk="1" fontAlgn="base" hangingPunct="1">
        <a:lnSpc>
          <a:spcPct val="105000"/>
        </a:lnSpc>
        <a:spcBef>
          <a:spcPct val="20000"/>
        </a:spcBef>
        <a:spcAft>
          <a:spcPct val="0"/>
        </a:spcAft>
        <a:buSzPct val="80000"/>
        <a:buChar char="•"/>
        <a:defRPr sz="1900">
          <a:solidFill>
            <a:schemeClr val="tx1"/>
          </a:solidFill>
          <a:latin typeface="+mn-lt"/>
          <a:ea typeface="ＭＳ Ｐゴシック" pitchFamily="-107" charset="-128"/>
        </a:defRPr>
      </a:lvl9pPr>
    </p:bodyStyle>
    <p:otherStyle>
      <a:defPPr>
        <a:defRPr lang="da-DK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4" Type="http://schemas.openxmlformats.org/officeDocument/2006/relationships/notesSlide" Target="../notesSlides/notesSlide1.xml"/><Relationship Id="rId5" Type="http://schemas.openxmlformats.org/officeDocument/2006/relationships/oleObject" Target="../embeddings/oleObject2.bin"/><Relationship Id="rId1" Type="http://schemas.openxmlformats.org/officeDocument/2006/relationships/vmlDrawing" Target="../drawings/vmlDrawing2.vml"/><Relationship Id="rId2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Date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GB" dirty="0" smtClean="0"/>
              <a:t>11</a:t>
            </a:r>
            <a:r>
              <a:rPr lang="en-GB" baseline="30000" dirty="0" smtClean="0"/>
              <a:t>th</a:t>
            </a:r>
            <a:r>
              <a:rPr lang="en-GB" dirty="0" smtClean="0"/>
              <a:t> of September 2015 </a:t>
            </a:r>
            <a:endParaRPr lang="en-GB" dirty="0"/>
          </a:p>
        </p:txBody>
      </p:sp>
      <p:sp>
        <p:nvSpPr>
          <p:cNvPr id="3" name="TitleDocType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GB" dirty="0" smtClean="0"/>
              <a:t>4BOX STATUS REPORT</a:t>
            </a:r>
            <a:endParaRPr lang="en-GB" dirty="0"/>
          </a:p>
        </p:txBody>
      </p:sp>
      <p:sp>
        <p:nvSpPr>
          <p:cNvPr id="4" name="TitleTitle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 smtClean="0"/>
              <a:t>NMS – New Messaging Service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26648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Object 24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p:oleObj spid="_x0000_s193717" name="think-cell Slide" r:id="rId5" imgW="6350000" imgH="6350000" progId="">
              <p:embed/>
            </p:oleObj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352041" y="217728"/>
            <a:ext cx="560016" cy="318924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txBody>
          <a:bodyPr wrap="none" lIns="36000" tIns="36000" rIns="36000" bIns="36000" rtlCol="0">
            <a:spAutoFit/>
          </a:bodyPr>
          <a:lstStyle/>
          <a:p>
            <a:pPr marR="0" algn="l" defTabSz="873125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80000"/>
              <a:tabLst/>
            </a:pPr>
            <a:r>
              <a:rPr kumimoji="0" lang="en-GB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Danske Text" pitchFamily="2" charset="0"/>
                <a:ea typeface="ＭＳ Ｐゴシック" charset="-128"/>
                <a:cs typeface="ＭＳ Ｐゴシック" charset="-128"/>
              </a:rPr>
              <a:t>NMS</a:t>
            </a:r>
          </a:p>
        </p:txBody>
      </p:sp>
      <p:grpSp>
        <p:nvGrpSpPr>
          <p:cNvPr id="39" name="Group 38"/>
          <p:cNvGrpSpPr/>
          <p:nvPr/>
        </p:nvGrpSpPr>
        <p:grpSpPr>
          <a:xfrm>
            <a:off x="4579592" y="66949"/>
            <a:ext cx="1728000" cy="540000"/>
            <a:chOff x="4579592" y="66949"/>
            <a:chExt cx="1728000" cy="540000"/>
          </a:xfrm>
        </p:grpSpPr>
        <p:sp>
          <p:nvSpPr>
            <p:cNvPr id="40" name="Rectangle 39"/>
            <p:cNvSpPr/>
            <p:nvPr/>
          </p:nvSpPr>
          <p:spPr bwMode="auto">
            <a:xfrm>
              <a:off x="4579592" y="66949"/>
              <a:ext cx="864000" cy="18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marL="144000" marR="0" indent="-14400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tabLst/>
              </a:pPr>
              <a:r>
                <a:rPr lang="en-GB" sz="1200" dirty="0" smtClean="0">
                  <a:latin typeface="Danske Text" pitchFamily="-107" charset="0"/>
                </a:rPr>
                <a:t>PM/Lead</a:t>
              </a: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4579592" y="246949"/>
              <a:ext cx="864000" cy="18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marL="144000" marR="0" indent="-14400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tabLst/>
              </a:pPr>
              <a:r>
                <a:rPr lang="en-GB" sz="1200" dirty="0" smtClean="0">
                  <a:latin typeface="Danske Text" pitchFamily="-107" charset="0"/>
                </a:rPr>
                <a:t>Week/Yr</a:t>
              </a:r>
            </a:p>
          </p:txBody>
        </p:sp>
        <p:sp>
          <p:nvSpPr>
            <p:cNvPr id="42" name="Rectangle 41"/>
            <p:cNvSpPr/>
            <p:nvPr/>
          </p:nvSpPr>
          <p:spPr bwMode="auto">
            <a:xfrm>
              <a:off x="4579592" y="426949"/>
              <a:ext cx="864000" cy="18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marL="144000" marR="0" indent="-14400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tabLst/>
              </a:pPr>
              <a:r>
                <a:rPr lang="en-GB" sz="1200" dirty="0" smtClean="0">
                  <a:latin typeface="Danske Text" pitchFamily="-107" charset="0"/>
                </a:rPr>
                <a:t>RAG rating</a:t>
              </a: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5443592" y="66949"/>
              <a:ext cx="864000" cy="18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marL="144000" marR="0" indent="-14400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tabLst/>
              </a:pPr>
              <a:r>
                <a:rPr lang="en-GB" sz="1200" dirty="0" smtClean="0">
                  <a:latin typeface="Danske Text" pitchFamily="-107" charset="0"/>
                </a:rPr>
                <a:t>LGU</a:t>
              </a: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5443592" y="246949"/>
              <a:ext cx="864000" cy="1800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marL="144000" marR="0" indent="-14400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tabLst/>
              </a:pPr>
              <a:r>
                <a:rPr lang="en-GB" sz="1200" dirty="0" smtClean="0">
                  <a:latin typeface="Danske Text" pitchFamily="-107" charset="0"/>
                </a:rPr>
                <a:t>35/15</a:t>
              </a: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5443592" y="426949"/>
              <a:ext cx="864000" cy="180000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</a:bodyPr>
            <a:lstStyle/>
            <a:p>
              <a:pPr marL="144000" marR="0" indent="-14400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100000"/>
                <a:tabLst/>
              </a:pPr>
              <a:r>
                <a:rPr lang="en-GB" sz="1200" dirty="0" smtClean="0">
                  <a:latin typeface="Danske Text" pitchFamily="-107" charset="0"/>
                </a:rPr>
                <a:t>Green</a:t>
              </a:r>
            </a:p>
          </p:txBody>
        </p:sp>
      </p:grpSp>
      <p:sp>
        <p:nvSpPr>
          <p:cNvPr id="33" name="Rectangle 21"/>
          <p:cNvSpPr>
            <a:spLocks noChangeArrowheads="1"/>
          </p:cNvSpPr>
          <p:nvPr/>
        </p:nvSpPr>
        <p:spPr bwMode="gray">
          <a:xfrm>
            <a:off x="352065" y="2511891"/>
            <a:ext cx="3898661" cy="320278"/>
          </a:xfrm>
          <a:prstGeom prst="rect">
            <a:avLst/>
          </a:prstGeom>
          <a:solidFill>
            <a:schemeClr val="accent1"/>
          </a:solidFill>
          <a:ln w="12700" algn="ctr">
            <a:noFill/>
            <a:miter lim="800000"/>
            <a:headEnd/>
            <a:tailEnd/>
          </a:ln>
        </p:spPr>
        <p:txBody>
          <a:bodyPr wrap="none" lIns="36000" tIns="36000" rIns="36000" bIns="36000" anchor="ctr"/>
          <a:lstStyle/>
          <a:p>
            <a:endParaRPr lang="en-GB" sz="1400" b="1" dirty="0"/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gray">
          <a:xfrm>
            <a:off x="408388" y="2864540"/>
            <a:ext cx="2929171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t">
            <a:spAutoFit/>
          </a:bodyPr>
          <a:lstStyle/>
          <a:p>
            <a:pPr marL="142240" lvl="1" indent="-142240" defTabSz="911906">
              <a:buClr>
                <a:schemeClr val="tx2"/>
              </a:buClr>
              <a:buSzPct val="80000"/>
              <a:buFont typeface="Wingdings 2"/>
              <a:buChar char=""/>
            </a:pPr>
            <a:r>
              <a:rPr lang="en-GB" altLang="ko-KR" sz="1200" dirty="0" smtClean="0">
                <a:solidFill>
                  <a:srgbClr val="000000"/>
                </a:solidFill>
                <a:latin typeface="Danske Text"/>
                <a:ea typeface="Gulim" pitchFamily="34" charset="-127"/>
              </a:rPr>
              <a:t>Work Orders Signed </a:t>
            </a:r>
          </a:p>
          <a:p>
            <a:pPr marL="142240" lvl="1" indent="-142240" defTabSz="911906">
              <a:buClr>
                <a:schemeClr val="tx2"/>
              </a:buClr>
              <a:buSzPct val="80000"/>
              <a:buFont typeface="Wingdings 2"/>
              <a:buChar char=""/>
            </a:pPr>
            <a:r>
              <a:rPr lang="en-GB" altLang="ko-KR" sz="1200" dirty="0">
                <a:solidFill>
                  <a:srgbClr val="000000"/>
                </a:solidFill>
                <a:latin typeface="Danske Text"/>
                <a:ea typeface="Gulim" pitchFamily="34" charset="-127"/>
              </a:rPr>
              <a:t>Co-Existence environment upgraded</a:t>
            </a:r>
          </a:p>
          <a:p>
            <a:pPr marL="142240" lvl="1" indent="-142240" defTabSz="911906">
              <a:buClr>
                <a:schemeClr val="tx2"/>
              </a:buClr>
              <a:buSzPct val="80000"/>
              <a:buFont typeface="Wingdings 2"/>
              <a:buChar char=""/>
            </a:pPr>
            <a:r>
              <a:rPr lang="en-GB" altLang="ko-KR" sz="1200" dirty="0" smtClean="0">
                <a:solidFill>
                  <a:srgbClr val="000000"/>
                </a:solidFill>
                <a:latin typeface="Danske Text"/>
                <a:ea typeface="Gulim" pitchFamily="34" charset="-127"/>
              </a:rPr>
              <a:t>Detailed Design completed 	</a:t>
            </a:r>
          </a:p>
          <a:p>
            <a:pPr marL="142240" lvl="1" indent="-142240" defTabSz="911906">
              <a:buClr>
                <a:schemeClr val="tx2"/>
              </a:buClr>
              <a:buSzPct val="80000"/>
              <a:buFont typeface="Wingdings 2"/>
              <a:buChar char=""/>
            </a:pPr>
            <a:r>
              <a:rPr lang="en-GB" altLang="ko-KR" sz="1200" dirty="0" smtClean="0">
                <a:solidFill>
                  <a:srgbClr val="000000"/>
                </a:solidFill>
                <a:latin typeface="Danske Text"/>
                <a:ea typeface="Gulim" pitchFamily="34" charset="-127"/>
              </a:rPr>
              <a:t>Migration tools testing</a:t>
            </a:r>
          </a:p>
          <a:p>
            <a:pPr marL="142240" lvl="1" indent="-142240" defTabSz="911906">
              <a:buClr>
                <a:schemeClr val="tx2"/>
              </a:buClr>
              <a:buSzPct val="80000"/>
              <a:buFont typeface="Wingdings 2"/>
              <a:buChar char=""/>
            </a:pPr>
            <a:r>
              <a:rPr lang="en-GB" altLang="ko-KR" sz="1200" dirty="0" smtClean="0">
                <a:solidFill>
                  <a:srgbClr val="000000"/>
                </a:solidFill>
                <a:latin typeface="Danske Text"/>
                <a:ea typeface="Gulim" pitchFamily="34" charset="-127"/>
              </a:rPr>
              <a:t>Pilot Environment ready </a:t>
            </a:r>
          </a:p>
          <a:p>
            <a:pPr marL="142240" lvl="1" indent="-142240" defTabSz="911906">
              <a:buClr>
                <a:schemeClr val="tx2"/>
              </a:buClr>
              <a:buSzPct val="80000"/>
              <a:buFont typeface="Wingdings 2"/>
              <a:buChar char=""/>
            </a:pPr>
            <a:r>
              <a:rPr lang="en-GB" altLang="ko-KR" sz="1200" dirty="0" smtClean="0">
                <a:solidFill>
                  <a:srgbClr val="000000"/>
                </a:solidFill>
                <a:latin typeface="Danske Text"/>
                <a:ea typeface="Gulim" pitchFamily="34" charset="-127"/>
              </a:rPr>
              <a:t>O365 users migrated to On-</a:t>
            </a:r>
            <a:r>
              <a:rPr lang="en-GB" altLang="ko-KR" sz="1200" dirty="0" err="1" smtClean="0">
                <a:solidFill>
                  <a:srgbClr val="000000"/>
                </a:solidFill>
                <a:latin typeface="Danske Text"/>
                <a:ea typeface="Gulim" pitchFamily="34" charset="-127"/>
              </a:rPr>
              <a:t>Prem</a:t>
            </a:r>
            <a:r>
              <a:rPr lang="en-GB" altLang="ko-KR" sz="1200" dirty="0" smtClean="0">
                <a:solidFill>
                  <a:srgbClr val="000000"/>
                </a:solidFill>
                <a:latin typeface="Danske Text"/>
                <a:ea typeface="Gulim" pitchFamily="34" charset="-127"/>
              </a:rPr>
              <a:t>  </a:t>
            </a:r>
          </a:p>
          <a:p>
            <a:pPr marL="142240" lvl="1" indent="-142240" defTabSz="911906">
              <a:buClr>
                <a:schemeClr val="tx2"/>
              </a:buClr>
              <a:buSzPct val="80000"/>
              <a:buFont typeface="Wingdings 2"/>
              <a:buChar char=""/>
            </a:pPr>
            <a:r>
              <a:rPr lang="en-GB" altLang="ko-KR" sz="1200" dirty="0" smtClean="0">
                <a:solidFill>
                  <a:srgbClr val="000000"/>
                </a:solidFill>
                <a:latin typeface="Danske Text"/>
                <a:ea typeface="Gulim" pitchFamily="34" charset="-127"/>
              </a:rPr>
              <a:t>Pilot migrations completed </a:t>
            </a:r>
          </a:p>
          <a:p>
            <a:pPr marL="142240" lvl="1" indent="-142240" defTabSz="911906">
              <a:buClr>
                <a:schemeClr val="tx2"/>
              </a:buClr>
              <a:buSzPct val="80000"/>
              <a:buFont typeface="Wingdings 2"/>
              <a:buChar char=""/>
            </a:pPr>
            <a:r>
              <a:rPr lang="en-GB" altLang="ko-KR" sz="1200" dirty="0" smtClean="0">
                <a:solidFill>
                  <a:srgbClr val="000000"/>
                </a:solidFill>
                <a:latin typeface="Danske Text"/>
                <a:ea typeface="Gulim" pitchFamily="34" charset="-127"/>
              </a:rPr>
              <a:t>All migrations completed </a:t>
            </a:r>
          </a:p>
        </p:txBody>
      </p:sp>
      <p:sp>
        <p:nvSpPr>
          <p:cNvPr id="46" name="Rectangle 21"/>
          <p:cNvSpPr>
            <a:spLocks noChangeArrowheads="1"/>
          </p:cNvSpPr>
          <p:nvPr/>
        </p:nvSpPr>
        <p:spPr bwMode="gray">
          <a:xfrm>
            <a:off x="352041" y="2511891"/>
            <a:ext cx="3898683" cy="2021239"/>
          </a:xfrm>
          <a:prstGeom prst="rect">
            <a:avLst/>
          </a:prstGeom>
          <a:noFill/>
          <a:ln w="9525" algn="ctr">
            <a:solidFill>
              <a:schemeClr val="accent1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en-GB" sz="1200"/>
          </a:p>
        </p:txBody>
      </p:sp>
      <p:sp>
        <p:nvSpPr>
          <p:cNvPr id="47" name="Rectangle 21"/>
          <p:cNvSpPr>
            <a:spLocks noChangeArrowheads="1"/>
          </p:cNvSpPr>
          <p:nvPr/>
        </p:nvSpPr>
        <p:spPr bwMode="gray">
          <a:xfrm>
            <a:off x="4382530" y="2511891"/>
            <a:ext cx="4440411" cy="320278"/>
          </a:xfrm>
          <a:prstGeom prst="rect">
            <a:avLst/>
          </a:prstGeom>
          <a:solidFill>
            <a:schemeClr val="accent1"/>
          </a:solidFill>
          <a:ln w="12700" algn="ctr">
            <a:noFill/>
            <a:miter lim="800000"/>
            <a:headEnd/>
            <a:tailEnd/>
          </a:ln>
        </p:spPr>
        <p:txBody>
          <a:bodyPr wrap="none" lIns="36000" tIns="36000" rIns="36000" bIns="36000" anchor="ctr"/>
          <a:lstStyle/>
          <a:p>
            <a:endParaRPr lang="en-GB" sz="1400" b="1" dirty="0"/>
          </a:p>
        </p:txBody>
      </p:sp>
      <p:sp>
        <p:nvSpPr>
          <p:cNvPr id="48" name="Rectangle 34"/>
          <p:cNvSpPr>
            <a:spLocks noChangeArrowheads="1"/>
          </p:cNvSpPr>
          <p:nvPr/>
        </p:nvSpPr>
        <p:spPr bwMode="gray">
          <a:xfrm>
            <a:off x="4387055" y="2865760"/>
            <a:ext cx="4400718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t">
            <a:spAutoFit/>
          </a:bodyPr>
          <a:lstStyle/>
          <a:p>
            <a:pPr marL="142240" lvl="1" indent="-142240" defTabSz="911906">
              <a:lnSpc>
                <a:spcPct val="80000"/>
              </a:lnSpc>
              <a:spcBef>
                <a:spcPct val="10000"/>
              </a:spcBef>
              <a:buClr>
                <a:schemeClr val="tx2"/>
              </a:buClr>
              <a:buSzPct val="80000"/>
              <a:buFont typeface="Wingdings 2"/>
              <a:buChar char=""/>
            </a:pPr>
            <a:r>
              <a:rPr lang="en-GB" altLang="ko-KR" sz="1000" dirty="0" smtClean="0">
                <a:ea typeface="Gulim" pitchFamily="34" charset="-127"/>
              </a:rPr>
              <a:t>&lt;R018&gt;</a:t>
            </a:r>
            <a:r>
              <a:rPr lang="en-US" altLang="ko-KR" sz="1000" dirty="0" smtClean="0">
                <a:ea typeface="Gulim" pitchFamily="34" charset="-127"/>
              </a:rPr>
              <a:t>If </a:t>
            </a:r>
            <a:r>
              <a:rPr lang="en-US" altLang="ko-KR" sz="1000" dirty="0">
                <a:ea typeface="Gulim" pitchFamily="34" charset="-127"/>
              </a:rPr>
              <a:t>all O365 users do not have 02013 deployed till October it will push out all project plan until they do. </a:t>
            </a:r>
            <a:r>
              <a:rPr lang="en-US" altLang="ko-KR" sz="1000" dirty="0" smtClean="0">
                <a:ea typeface="Gulim" pitchFamily="34" charset="-127"/>
              </a:rPr>
              <a:t>Mitigation</a:t>
            </a:r>
            <a:r>
              <a:rPr lang="en-US" altLang="ko-KR" sz="1000" dirty="0">
                <a:ea typeface="Gulim" pitchFamily="34" charset="-127"/>
              </a:rPr>
              <a:t>: </a:t>
            </a:r>
            <a:r>
              <a:rPr lang="en-US" altLang="ko-KR" sz="1000" dirty="0" smtClean="0">
                <a:ea typeface="Gulim" pitchFamily="34" charset="-127"/>
              </a:rPr>
              <a:t>Decision approved on </a:t>
            </a:r>
            <a:r>
              <a:rPr lang="en-US" altLang="ko-KR" sz="1000" dirty="0" err="1" smtClean="0">
                <a:ea typeface="Gulim" pitchFamily="34" charset="-127"/>
              </a:rPr>
              <a:t>SteerCo</a:t>
            </a:r>
            <a:r>
              <a:rPr lang="en-US" altLang="ko-KR" sz="1000" dirty="0" smtClean="0">
                <a:ea typeface="Gulim" pitchFamily="34" charset="-127"/>
              </a:rPr>
              <a:t> that </a:t>
            </a:r>
            <a:r>
              <a:rPr lang="en-US" altLang="ko-KR" sz="1000" dirty="0">
                <a:ea typeface="Gulim" pitchFamily="34" charset="-127"/>
              </a:rPr>
              <a:t>O365 </a:t>
            </a:r>
            <a:r>
              <a:rPr lang="en-US" altLang="ko-KR" sz="1000" dirty="0" smtClean="0">
                <a:ea typeface="Gulim" pitchFamily="34" charset="-127"/>
              </a:rPr>
              <a:t>users </a:t>
            </a:r>
            <a:r>
              <a:rPr lang="en-US" altLang="ko-KR" sz="1000" dirty="0">
                <a:ea typeface="Gulim" pitchFamily="34" charset="-127"/>
              </a:rPr>
              <a:t>that can not be upgraded to 02013 would be left in O365 with no free/busy information available for them, until they are uplifted and migrated</a:t>
            </a:r>
            <a:r>
              <a:rPr lang="en-US" altLang="ko-KR" sz="1000" dirty="0">
                <a:solidFill>
                  <a:schemeClr val="accent2">
                    <a:lumMod val="90000"/>
                    <a:lumOff val="10000"/>
                  </a:schemeClr>
                </a:solidFill>
                <a:ea typeface="Gulim" pitchFamily="34" charset="-127"/>
              </a:rPr>
              <a:t>. </a:t>
            </a:r>
            <a:endParaRPr lang="en-US" altLang="ko-KR" sz="1000" dirty="0" smtClean="0">
              <a:solidFill>
                <a:schemeClr val="accent2">
                  <a:lumMod val="90000"/>
                  <a:lumOff val="10000"/>
                </a:schemeClr>
              </a:solidFill>
              <a:ea typeface="Gulim" pitchFamily="34" charset="-127"/>
            </a:endParaRPr>
          </a:p>
          <a:p>
            <a:pPr marL="142240" lvl="1" indent="-142240" defTabSz="911906">
              <a:lnSpc>
                <a:spcPct val="80000"/>
              </a:lnSpc>
              <a:spcBef>
                <a:spcPct val="10000"/>
              </a:spcBef>
              <a:buClr>
                <a:schemeClr val="tx2"/>
              </a:buClr>
              <a:buSzPct val="80000"/>
              <a:buFont typeface="Wingdings 2"/>
              <a:buChar char=""/>
            </a:pPr>
            <a:r>
              <a:rPr lang="en-GB" altLang="ko-KR" sz="1000" dirty="0">
                <a:ea typeface="Gulim" pitchFamily="34" charset="-127"/>
              </a:rPr>
              <a:t>&lt;</a:t>
            </a:r>
            <a:r>
              <a:rPr lang="en-GB" altLang="ko-KR" sz="1000" dirty="0" smtClean="0">
                <a:ea typeface="Gulim" pitchFamily="34" charset="-127"/>
              </a:rPr>
              <a:t>R011&gt; Only users with 0ffice2013 deployed can be migrated to Exchange on premises solution. If Office2013 project delays this would directly impact this project delivery timelines. </a:t>
            </a:r>
            <a:r>
              <a:rPr lang="en-GB" altLang="ko-KR" sz="1000" i="1" dirty="0" smtClean="0">
                <a:ea typeface="Gulim" pitchFamily="34" charset="-127"/>
              </a:rPr>
              <a:t>Mitigation</a:t>
            </a:r>
            <a:r>
              <a:rPr lang="en-GB" altLang="ko-KR" sz="1000" dirty="0" smtClean="0">
                <a:ea typeface="Gulim" pitchFamily="34" charset="-127"/>
              </a:rPr>
              <a:t>: Close collaboration with Office2013 project. </a:t>
            </a:r>
            <a:endParaRPr lang="en-US" altLang="ko-KR" sz="1000" dirty="0">
              <a:solidFill>
                <a:schemeClr val="accent2">
                  <a:lumMod val="90000"/>
                  <a:lumOff val="10000"/>
                </a:schemeClr>
              </a:solidFill>
              <a:ea typeface="Gulim" pitchFamily="34" charset="-127"/>
            </a:endParaRPr>
          </a:p>
          <a:p>
            <a:pPr marL="142240" lvl="1" indent="-142240" defTabSz="911906">
              <a:lnSpc>
                <a:spcPct val="80000"/>
              </a:lnSpc>
              <a:spcBef>
                <a:spcPct val="10000"/>
              </a:spcBef>
              <a:buClr>
                <a:schemeClr val="tx2"/>
              </a:buClr>
              <a:buSzPct val="80000"/>
              <a:buFont typeface="Wingdings 2"/>
              <a:buChar char=""/>
            </a:pPr>
            <a:r>
              <a:rPr lang="en-US" altLang="ko-KR" sz="1000" dirty="0" smtClean="0">
                <a:ea typeface="Gulim" pitchFamily="34" charset="-127"/>
              </a:rPr>
              <a:t>&lt;R004</a:t>
            </a:r>
            <a:r>
              <a:rPr lang="en-US" altLang="ko-KR" sz="1000" dirty="0">
                <a:ea typeface="Gulim" pitchFamily="34" charset="-127"/>
              </a:rPr>
              <a:t>&gt; Specific </a:t>
            </a:r>
            <a:r>
              <a:rPr lang="en-US" altLang="ko-KR" sz="1000" dirty="0" smtClean="0">
                <a:ea typeface="Gulim" pitchFamily="34" charset="-127"/>
              </a:rPr>
              <a:t>historical Danske </a:t>
            </a:r>
            <a:r>
              <a:rPr lang="en-US" altLang="ko-KR" sz="1000" dirty="0">
                <a:ea typeface="Gulim" pitchFamily="34" charset="-127"/>
              </a:rPr>
              <a:t>Bank requirements might require custom development as not available as Exchange </a:t>
            </a:r>
            <a:r>
              <a:rPr lang="en-US" altLang="ko-KR" sz="1000" dirty="0" smtClean="0">
                <a:ea typeface="Gulim" pitchFamily="34" charset="-127"/>
              </a:rPr>
              <a:t>out of the box functionality. </a:t>
            </a:r>
            <a:r>
              <a:rPr lang="en-US" altLang="ko-KR" sz="1000" i="1" dirty="0" smtClean="0">
                <a:ea typeface="Gulim" pitchFamily="34" charset="-127"/>
              </a:rPr>
              <a:t>Mitigation</a:t>
            </a:r>
            <a:r>
              <a:rPr lang="en-US" altLang="ko-KR" sz="1000" dirty="0">
                <a:ea typeface="Gulim" pitchFamily="34" charset="-127"/>
              </a:rPr>
              <a:t>: </a:t>
            </a:r>
            <a:r>
              <a:rPr lang="en-US" altLang="ko-KR" sz="1000" dirty="0" smtClean="0">
                <a:ea typeface="Gulim" pitchFamily="34" charset="-127"/>
              </a:rPr>
              <a:t>Self Service functionality delivery on Portal agreement.</a:t>
            </a:r>
          </a:p>
        </p:txBody>
      </p:sp>
      <p:sp>
        <p:nvSpPr>
          <p:cNvPr id="49" name="Rectangle 21"/>
          <p:cNvSpPr>
            <a:spLocks noChangeArrowheads="1"/>
          </p:cNvSpPr>
          <p:nvPr/>
        </p:nvSpPr>
        <p:spPr bwMode="gray">
          <a:xfrm>
            <a:off x="4382530" y="2511891"/>
            <a:ext cx="4440411" cy="2021239"/>
          </a:xfrm>
          <a:prstGeom prst="rect">
            <a:avLst/>
          </a:prstGeom>
          <a:noFill/>
          <a:ln w="9525" algn="ctr">
            <a:solidFill>
              <a:schemeClr val="accent1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en-GB" sz="1200"/>
          </a:p>
        </p:txBody>
      </p:sp>
      <p:sp>
        <p:nvSpPr>
          <p:cNvPr id="50" name="Rectangle 21"/>
          <p:cNvSpPr>
            <a:spLocks noChangeArrowheads="1"/>
          </p:cNvSpPr>
          <p:nvPr/>
        </p:nvSpPr>
        <p:spPr bwMode="gray">
          <a:xfrm>
            <a:off x="352041" y="4585747"/>
            <a:ext cx="3898683" cy="2078821"/>
          </a:xfrm>
          <a:prstGeom prst="rect">
            <a:avLst/>
          </a:prstGeom>
          <a:noFill/>
          <a:ln w="9525" algn="ctr">
            <a:solidFill>
              <a:schemeClr val="accent1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en-GB" sz="1400"/>
          </a:p>
        </p:txBody>
      </p:sp>
      <p:sp>
        <p:nvSpPr>
          <p:cNvPr id="51" name="Rectangle 21"/>
          <p:cNvSpPr>
            <a:spLocks noChangeArrowheads="1"/>
          </p:cNvSpPr>
          <p:nvPr/>
        </p:nvSpPr>
        <p:spPr bwMode="gray">
          <a:xfrm>
            <a:off x="352065" y="4585946"/>
            <a:ext cx="3898661" cy="320278"/>
          </a:xfrm>
          <a:prstGeom prst="rect">
            <a:avLst/>
          </a:prstGeom>
          <a:solidFill>
            <a:schemeClr val="accent1"/>
          </a:solidFill>
          <a:ln w="12700" algn="ctr">
            <a:noFill/>
            <a:miter lim="800000"/>
            <a:headEnd/>
            <a:tailEnd/>
          </a:ln>
        </p:spPr>
        <p:txBody>
          <a:bodyPr wrap="none" lIns="36000" tIns="36000" rIns="36000" bIns="36000" anchor="ctr"/>
          <a:lstStyle/>
          <a:p>
            <a:endParaRPr lang="en-GB" sz="1400" b="1" dirty="0"/>
          </a:p>
        </p:txBody>
      </p:sp>
      <p:sp>
        <p:nvSpPr>
          <p:cNvPr id="52" name="Rectangle 34"/>
          <p:cNvSpPr>
            <a:spLocks noChangeArrowheads="1"/>
          </p:cNvSpPr>
          <p:nvPr/>
        </p:nvSpPr>
        <p:spPr bwMode="gray">
          <a:xfrm>
            <a:off x="408456" y="4929613"/>
            <a:ext cx="3741513" cy="18835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t">
            <a:spAutoFit/>
          </a:bodyPr>
          <a:lstStyle/>
          <a:p>
            <a:pPr marL="142240" lvl="1" indent="-142240" defTabSz="911906">
              <a:lnSpc>
                <a:spcPct val="80000"/>
              </a:lnSpc>
              <a:spcBef>
                <a:spcPct val="10000"/>
              </a:spcBef>
              <a:buClr>
                <a:schemeClr val="tx2"/>
              </a:buClr>
              <a:buSzPct val="80000"/>
              <a:buFont typeface="Wingdings 2"/>
              <a:buChar char=""/>
            </a:pPr>
            <a:r>
              <a:rPr lang="en-US" altLang="ko-KR" sz="1200" dirty="0" smtClean="0">
                <a:ea typeface="Gulim" pitchFamily="34" charset="-127"/>
              </a:rPr>
              <a:t>Production environment HW ordering initiated </a:t>
            </a:r>
          </a:p>
          <a:p>
            <a:pPr marL="142240" lvl="1" indent="-142240" defTabSz="911906">
              <a:lnSpc>
                <a:spcPct val="80000"/>
              </a:lnSpc>
              <a:spcBef>
                <a:spcPct val="10000"/>
              </a:spcBef>
              <a:buClr>
                <a:schemeClr val="tx2"/>
              </a:buClr>
              <a:buSzPct val="80000"/>
              <a:buFont typeface="Wingdings 2"/>
              <a:buChar char=""/>
            </a:pPr>
            <a:r>
              <a:rPr lang="en-US" altLang="ko-KR" sz="1200" dirty="0" smtClean="0">
                <a:ea typeface="Gulim" pitchFamily="34" charset="-127"/>
              </a:rPr>
              <a:t>Pass 3 Migration for 0365 users started on 10</a:t>
            </a:r>
            <a:r>
              <a:rPr lang="en-US" altLang="ko-KR" sz="1200" baseline="30000" dirty="0" smtClean="0">
                <a:ea typeface="Gulim" pitchFamily="34" charset="-127"/>
              </a:rPr>
              <a:t>th</a:t>
            </a:r>
            <a:r>
              <a:rPr lang="en-US" altLang="ko-KR" sz="1200" dirty="0" smtClean="0">
                <a:ea typeface="Gulim" pitchFamily="34" charset="-127"/>
              </a:rPr>
              <a:t> of Sep</a:t>
            </a:r>
            <a:endParaRPr lang="en-US" altLang="ko-KR" sz="1200" dirty="0">
              <a:ea typeface="Gulim" pitchFamily="34" charset="-127"/>
            </a:endParaRPr>
          </a:p>
          <a:p>
            <a:pPr marL="142240" lvl="1" indent="-142240" defTabSz="911906">
              <a:lnSpc>
                <a:spcPct val="80000"/>
              </a:lnSpc>
              <a:spcBef>
                <a:spcPct val="10000"/>
              </a:spcBef>
              <a:buClr>
                <a:schemeClr val="tx2"/>
              </a:buClr>
              <a:buSzPct val="80000"/>
              <a:buFont typeface="Wingdings 2"/>
              <a:buChar char=""/>
            </a:pPr>
            <a:r>
              <a:rPr lang="en-US" altLang="ko-KR" sz="1200" dirty="0" smtClean="0">
                <a:ea typeface="Gulim" pitchFamily="34" charset="-127"/>
              </a:rPr>
              <a:t>Package for PDF conversion tool distributed to &gt;90% of ALL users </a:t>
            </a:r>
          </a:p>
          <a:p>
            <a:pPr marL="142240" lvl="1" indent="-142240" defTabSz="911906">
              <a:lnSpc>
                <a:spcPct val="80000"/>
              </a:lnSpc>
              <a:spcBef>
                <a:spcPct val="10000"/>
              </a:spcBef>
              <a:buClr>
                <a:schemeClr val="tx2"/>
              </a:buClr>
              <a:buSzPct val="80000"/>
              <a:buFont typeface="Wingdings 2"/>
              <a:buChar char=""/>
            </a:pPr>
            <a:r>
              <a:rPr lang="en-US" altLang="ko-KR" sz="1200" dirty="0" smtClean="0">
                <a:ea typeface="Gulim" pitchFamily="34" charset="-127"/>
              </a:rPr>
              <a:t>Calendar SQL database integration with Pilot environment </a:t>
            </a:r>
            <a:r>
              <a:rPr lang="en-US" altLang="ko-KR" sz="1200" dirty="0">
                <a:ea typeface="Gulim" pitchFamily="34" charset="-127"/>
              </a:rPr>
              <a:t>initial showing 16 </a:t>
            </a:r>
            <a:r>
              <a:rPr lang="en-US" altLang="ko-KR" sz="1200" dirty="0" smtClean="0">
                <a:ea typeface="Gulim" pitchFamily="34" charset="-127"/>
              </a:rPr>
              <a:t>time better results than with O365 </a:t>
            </a:r>
          </a:p>
          <a:p>
            <a:pPr marL="142240" lvl="1" indent="-142240" defTabSz="911906">
              <a:lnSpc>
                <a:spcPct val="80000"/>
              </a:lnSpc>
              <a:spcBef>
                <a:spcPct val="10000"/>
              </a:spcBef>
              <a:buClr>
                <a:schemeClr val="tx2"/>
              </a:buClr>
              <a:buSzPct val="80000"/>
              <a:buFont typeface="Wingdings 2"/>
              <a:buChar char=""/>
            </a:pPr>
            <a:r>
              <a:rPr lang="en-US" altLang="ko-KR" sz="1200" dirty="0" smtClean="0">
                <a:ea typeface="Gulim" pitchFamily="34" charset="-127"/>
              </a:rPr>
              <a:t>Jet </a:t>
            </a:r>
            <a:r>
              <a:rPr lang="en-US" altLang="ko-KR" sz="1200" dirty="0">
                <a:ea typeface="Gulim" pitchFamily="34" charset="-127"/>
              </a:rPr>
              <a:t>Stress test run completion on Pilot environment with satisfactory results </a:t>
            </a:r>
          </a:p>
          <a:p>
            <a:pPr marL="0" lvl="1" defTabSz="911906">
              <a:lnSpc>
                <a:spcPct val="80000"/>
              </a:lnSpc>
              <a:spcBef>
                <a:spcPct val="10000"/>
              </a:spcBef>
              <a:buClr>
                <a:schemeClr val="tx2"/>
              </a:buClr>
              <a:buSzPct val="80000"/>
            </a:pPr>
            <a:endParaRPr lang="en-US" altLang="ko-KR" sz="1200" dirty="0" smtClean="0">
              <a:ea typeface="Gulim" pitchFamily="34" charset="-127"/>
            </a:endParaRPr>
          </a:p>
          <a:p>
            <a:pPr marL="142240" lvl="1" indent="-142240" defTabSz="911906">
              <a:lnSpc>
                <a:spcPct val="80000"/>
              </a:lnSpc>
              <a:spcBef>
                <a:spcPct val="10000"/>
              </a:spcBef>
              <a:buClr>
                <a:schemeClr val="tx2"/>
              </a:buClr>
              <a:buSzPct val="80000"/>
              <a:buFont typeface="Wingdings 2"/>
              <a:buChar char=""/>
            </a:pPr>
            <a:endParaRPr lang="en-US" altLang="ko-KR" sz="1200" dirty="0" smtClean="0">
              <a:ea typeface="Gulim" pitchFamily="34" charset="-127"/>
            </a:endParaRPr>
          </a:p>
        </p:txBody>
      </p:sp>
      <p:sp>
        <p:nvSpPr>
          <p:cNvPr id="53" name="Rectangle 21"/>
          <p:cNvSpPr>
            <a:spLocks noChangeArrowheads="1"/>
          </p:cNvSpPr>
          <p:nvPr/>
        </p:nvSpPr>
        <p:spPr bwMode="gray">
          <a:xfrm>
            <a:off x="4382530" y="4585747"/>
            <a:ext cx="4440411" cy="2078821"/>
          </a:xfrm>
          <a:prstGeom prst="rect">
            <a:avLst/>
          </a:prstGeom>
          <a:noFill/>
          <a:ln w="9525" algn="ctr">
            <a:solidFill>
              <a:schemeClr val="accent1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en-GB" sz="1400"/>
          </a:p>
        </p:txBody>
      </p:sp>
      <p:sp>
        <p:nvSpPr>
          <p:cNvPr id="54" name="Rectangle 21"/>
          <p:cNvSpPr>
            <a:spLocks noChangeArrowheads="1"/>
          </p:cNvSpPr>
          <p:nvPr/>
        </p:nvSpPr>
        <p:spPr bwMode="gray">
          <a:xfrm>
            <a:off x="4382530" y="4585747"/>
            <a:ext cx="4440411" cy="320675"/>
          </a:xfrm>
          <a:prstGeom prst="rect">
            <a:avLst/>
          </a:prstGeom>
          <a:solidFill>
            <a:schemeClr val="accent1"/>
          </a:solidFill>
          <a:ln w="12700" algn="ctr">
            <a:noFill/>
            <a:miter lim="800000"/>
            <a:headEnd/>
            <a:tailEnd/>
          </a:ln>
        </p:spPr>
        <p:txBody>
          <a:bodyPr wrap="none" lIns="36000" tIns="36000" rIns="36000" bIns="36000" anchor="ctr"/>
          <a:lstStyle/>
          <a:p>
            <a:endParaRPr lang="en-GB" sz="1400" b="1" dirty="0"/>
          </a:p>
        </p:txBody>
      </p:sp>
      <p:sp>
        <p:nvSpPr>
          <p:cNvPr id="55" name="Rectangle 54"/>
          <p:cNvSpPr>
            <a:spLocks noChangeArrowheads="1"/>
          </p:cNvSpPr>
          <p:nvPr/>
        </p:nvSpPr>
        <p:spPr bwMode="gray">
          <a:xfrm>
            <a:off x="4440341" y="4939677"/>
            <a:ext cx="4365016" cy="1625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t" anchorCtr="0">
            <a:spAutoFit/>
          </a:bodyPr>
          <a:lstStyle/>
          <a:p>
            <a:pPr marL="142240" lvl="1" indent="-142240" defTabSz="911906">
              <a:lnSpc>
                <a:spcPct val="80000"/>
              </a:lnSpc>
              <a:spcBef>
                <a:spcPct val="10000"/>
              </a:spcBef>
              <a:buClr>
                <a:schemeClr val="tx2"/>
              </a:buClr>
              <a:buSzPct val="80000"/>
              <a:buFont typeface="Wingdings 2"/>
              <a:buChar char=""/>
            </a:pPr>
            <a:r>
              <a:rPr lang="en-US" altLang="ko-KR" sz="1200" dirty="0">
                <a:ea typeface="Gulim" pitchFamily="34" charset="-127"/>
              </a:rPr>
              <a:t>Pass3 migration completion </a:t>
            </a:r>
            <a:r>
              <a:rPr lang="en-US" altLang="ko-KR" sz="1200" dirty="0" smtClean="0">
                <a:ea typeface="Gulim" pitchFamily="34" charset="-127"/>
              </a:rPr>
              <a:t>–15</a:t>
            </a:r>
            <a:r>
              <a:rPr lang="en-US" altLang="ko-KR" sz="1200" baseline="30000" dirty="0" smtClean="0">
                <a:ea typeface="Gulim" pitchFamily="34" charset="-127"/>
              </a:rPr>
              <a:t>th</a:t>
            </a:r>
            <a:r>
              <a:rPr lang="en-US" altLang="ko-KR" sz="1200" dirty="0" smtClean="0">
                <a:ea typeface="Gulim" pitchFamily="34" charset="-127"/>
              </a:rPr>
              <a:t> </a:t>
            </a:r>
            <a:r>
              <a:rPr lang="en-US" altLang="ko-KR" sz="1200" dirty="0">
                <a:ea typeface="Gulim" pitchFamily="34" charset="-127"/>
              </a:rPr>
              <a:t>of </a:t>
            </a:r>
            <a:r>
              <a:rPr lang="en-US" altLang="ko-KR" sz="1200" dirty="0" smtClean="0">
                <a:ea typeface="Gulim" pitchFamily="34" charset="-127"/>
              </a:rPr>
              <a:t>September</a:t>
            </a:r>
            <a:endParaRPr lang="en-US" altLang="ko-KR" sz="1200" dirty="0">
              <a:ea typeface="Gulim" pitchFamily="34" charset="-127"/>
            </a:endParaRPr>
          </a:p>
          <a:p>
            <a:pPr marL="142240" lvl="1" indent="-142240" defTabSz="911906">
              <a:lnSpc>
                <a:spcPct val="80000"/>
              </a:lnSpc>
              <a:spcBef>
                <a:spcPct val="10000"/>
              </a:spcBef>
              <a:buClr>
                <a:schemeClr val="tx2"/>
              </a:buClr>
              <a:buSzPct val="80000"/>
              <a:buFont typeface="Wingdings 2"/>
              <a:buChar char=""/>
            </a:pPr>
            <a:r>
              <a:rPr lang="en-US" altLang="ko-KR" sz="1200" dirty="0">
                <a:ea typeface="Gulim" pitchFamily="34" charset="-127"/>
              </a:rPr>
              <a:t>Data clean up in Lotus Notes after Pass3 – 18</a:t>
            </a:r>
            <a:r>
              <a:rPr lang="en-US" altLang="ko-KR" sz="1200" baseline="30000" dirty="0">
                <a:ea typeface="Gulim" pitchFamily="34" charset="-127"/>
              </a:rPr>
              <a:t>th</a:t>
            </a:r>
            <a:r>
              <a:rPr lang="en-US" altLang="ko-KR" sz="1200" dirty="0">
                <a:ea typeface="Gulim" pitchFamily="34" charset="-127"/>
              </a:rPr>
              <a:t> of September</a:t>
            </a:r>
          </a:p>
          <a:p>
            <a:pPr marL="142240" lvl="1" indent="-142240" defTabSz="911906">
              <a:lnSpc>
                <a:spcPct val="80000"/>
              </a:lnSpc>
              <a:spcBef>
                <a:spcPct val="10000"/>
              </a:spcBef>
              <a:buClr>
                <a:schemeClr val="tx2"/>
              </a:buClr>
              <a:buSzPct val="80000"/>
              <a:buFont typeface="Wingdings 2"/>
              <a:buChar char=""/>
            </a:pPr>
            <a:r>
              <a:rPr lang="en-US" altLang="ko-KR" sz="1200" dirty="0" smtClean="0">
                <a:ea typeface="Gulim" pitchFamily="34" charset="-127"/>
              </a:rPr>
              <a:t>Configuration </a:t>
            </a:r>
            <a:r>
              <a:rPr lang="en-US" altLang="ko-KR" sz="1200" dirty="0">
                <a:ea typeface="Gulim" pitchFamily="34" charset="-127"/>
              </a:rPr>
              <a:t>and Non Functional Test cases run </a:t>
            </a:r>
            <a:r>
              <a:rPr lang="en-US" altLang="ko-KR" sz="1200" dirty="0" smtClean="0">
                <a:ea typeface="Gulim" pitchFamily="34" charset="-127"/>
              </a:rPr>
              <a:t>on </a:t>
            </a:r>
            <a:r>
              <a:rPr lang="en-US" altLang="ko-KR" sz="1200" dirty="0">
                <a:ea typeface="Gulim" pitchFamily="34" charset="-127"/>
              </a:rPr>
              <a:t>the Pilot environment – </a:t>
            </a:r>
            <a:r>
              <a:rPr lang="en-US" altLang="ko-KR" sz="1200" dirty="0" smtClean="0">
                <a:ea typeface="Gulim" pitchFamily="34" charset="-127"/>
              </a:rPr>
              <a:t> </a:t>
            </a:r>
            <a:r>
              <a:rPr lang="en-US" altLang="ko-KR" sz="1200" dirty="0">
                <a:ea typeface="Gulim" pitchFamily="34" charset="-127"/>
              </a:rPr>
              <a:t>30</a:t>
            </a:r>
            <a:r>
              <a:rPr lang="en-US" altLang="ko-KR" sz="1200" baseline="30000" dirty="0">
                <a:ea typeface="Gulim" pitchFamily="34" charset="-127"/>
              </a:rPr>
              <a:t>th</a:t>
            </a:r>
            <a:r>
              <a:rPr lang="en-US" altLang="ko-KR" sz="1200" dirty="0">
                <a:ea typeface="Gulim" pitchFamily="34" charset="-127"/>
              </a:rPr>
              <a:t> of </a:t>
            </a:r>
            <a:r>
              <a:rPr lang="en-US" altLang="ko-KR" sz="1200" dirty="0" smtClean="0">
                <a:ea typeface="Gulim" pitchFamily="34" charset="-127"/>
              </a:rPr>
              <a:t>September</a:t>
            </a:r>
          </a:p>
          <a:p>
            <a:pPr marL="142240" lvl="1" indent="-142240" defTabSz="911906">
              <a:lnSpc>
                <a:spcPct val="80000"/>
              </a:lnSpc>
              <a:spcBef>
                <a:spcPct val="10000"/>
              </a:spcBef>
              <a:buClr>
                <a:schemeClr val="tx2"/>
              </a:buClr>
              <a:buSzPct val="80000"/>
              <a:buFont typeface="Wingdings 2"/>
              <a:buChar char=""/>
            </a:pPr>
            <a:r>
              <a:rPr lang="en-US" altLang="ko-KR" sz="1200" dirty="0" smtClean="0">
                <a:ea typeface="Gulim" pitchFamily="34" charset="-127"/>
              </a:rPr>
              <a:t>Start of O365 users data synchronization – 5</a:t>
            </a:r>
            <a:r>
              <a:rPr lang="en-US" altLang="ko-KR" sz="1200" baseline="30000" dirty="0" smtClean="0">
                <a:ea typeface="Gulim" pitchFamily="34" charset="-127"/>
              </a:rPr>
              <a:t>th</a:t>
            </a:r>
            <a:r>
              <a:rPr lang="en-US" altLang="ko-KR" sz="1200" dirty="0" smtClean="0">
                <a:ea typeface="Gulim" pitchFamily="34" charset="-127"/>
              </a:rPr>
              <a:t> of October </a:t>
            </a:r>
            <a:endParaRPr lang="en-US" altLang="ko-KR" sz="1200" dirty="0">
              <a:ea typeface="Gulim" pitchFamily="34" charset="-127"/>
            </a:endParaRPr>
          </a:p>
          <a:p>
            <a:pPr marL="142240" lvl="1" indent="-142240" defTabSz="911906">
              <a:lnSpc>
                <a:spcPct val="80000"/>
              </a:lnSpc>
              <a:spcBef>
                <a:spcPct val="10000"/>
              </a:spcBef>
              <a:buClr>
                <a:schemeClr val="tx2"/>
              </a:buClr>
              <a:buSzPct val="80000"/>
              <a:buFont typeface="Wingdings 2"/>
              <a:buChar char=""/>
            </a:pPr>
            <a:r>
              <a:rPr lang="en-US" altLang="ko-KR" sz="1200" dirty="0" smtClean="0">
                <a:ea typeface="Gulim" pitchFamily="34" charset="-127"/>
              </a:rPr>
              <a:t>DMZ environment workshop set for – 14</a:t>
            </a:r>
            <a:r>
              <a:rPr lang="en-US" altLang="ko-KR" sz="1200" baseline="30000" dirty="0" smtClean="0">
                <a:ea typeface="Gulim" pitchFamily="34" charset="-127"/>
              </a:rPr>
              <a:t>th</a:t>
            </a:r>
            <a:r>
              <a:rPr lang="en-US" altLang="ko-KR" sz="1200" dirty="0" smtClean="0">
                <a:ea typeface="Gulim" pitchFamily="34" charset="-127"/>
              </a:rPr>
              <a:t> of October </a:t>
            </a:r>
          </a:p>
          <a:p>
            <a:pPr marL="142240" lvl="1" indent="-142240" defTabSz="911906">
              <a:lnSpc>
                <a:spcPct val="80000"/>
              </a:lnSpc>
              <a:spcBef>
                <a:spcPct val="10000"/>
              </a:spcBef>
              <a:buClr>
                <a:schemeClr val="tx2"/>
              </a:buClr>
              <a:buSzPct val="80000"/>
              <a:buFont typeface="Wingdings 2"/>
              <a:buChar char=""/>
            </a:pPr>
            <a:r>
              <a:rPr lang="en-US" altLang="ko-KR" sz="1200" dirty="0" smtClean="0">
                <a:ea typeface="Gulim" pitchFamily="34" charset="-127"/>
              </a:rPr>
              <a:t>RMS deployment workshop set for  </a:t>
            </a:r>
            <a:r>
              <a:rPr lang="en-US" altLang="ko-KR" sz="1200" dirty="0">
                <a:ea typeface="Gulim" pitchFamily="34" charset="-127"/>
              </a:rPr>
              <a:t>– </a:t>
            </a:r>
            <a:r>
              <a:rPr lang="en-US" altLang="ko-KR" sz="1200" dirty="0" smtClean="0">
                <a:ea typeface="Gulim" pitchFamily="34" charset="-127"/>
              </a:rPr>
              <a:t>15</a:t>
            </a:r>
            <a:r>
              <a:rPr lang="en-US" altLang="ko-KR" sz="1200" baseline="30000" dirty="0" smtClean="0">
                <a:ea typeface="Gulim" pitchFamily="34" charset="-127"/>
              </a:rPr>
              <a:t>th</a:t>
            </a:r>
            <a:r>
              <a:rPr lang="en-US" altLang="ko-KR" sz="1200" dirty="0" smtClean="0">
                <a:ea typeface="Gulim" pitchFamily="34" charset="-127"/>
              </a:rPr>
              <a:t> of October </a:t>
            </a:r>
          </a:p>
          <a:p>
            <a:pPr marL="142240" lvl="1" indent="-142240" defTabSz="911906">
              <a:lnSpc>
                <a:spcPct val="80000"/>
              </a:lnSpc>
              <a:spcBef>
                <a:spcPct val="10000"/>
              </a:spcBef>
              <a:buClr>
                <a:schemeClr val="tx2"/>
              </a:buClr>
              <a:buSzPct val="80000"/>
              <a:buFont typeface="Wingdings 2"/>
              <a:buChar char=""/>
            </a:pPr>
            <a:r>
              <a:rPr lang="en-US" altLang="ko-KR" sz="1200" dirty="0" smtClean="0">
                <a:ea typeface="Gulim" pitchFamily="34" charset="-127"/>
              </a:rPr>
              <a:t>RMS environment delivery and set up </a:t>
            </a:r>
          </a:p>
          <a:p>
            <a:pPr marL="0" lvl="1" defTabSz="911906">
              <a:lnSpc>
                <a:spcPct val="80000"/>
              </a:lnSpc>
              <a:spcBef>
                <a:spcPct val="10000"/>
              </a:spcBef>
              <a:buClr>
                <a:schemeClr val="tx2"/>
              </a:buClr>
              <a:buSzPct val="80000"/>
            </a:pPr>
            <a:endParaRPr lang="en-US" altLang="ko-KR" sz="1200" dirty="0" smtClean="0">
              <a:ea typeface="Gulim" pitchFamily="34" charset="-127"/>
            </a:endParaRPr>
          </a:p>
          <a:p>
            <a:pPr marL="142240" lvl="1" indent="-142240" defTabSz="911906">
              <a:lnSpc>
                <a:spcPct val="80000"/>
              </a:lnSpc>
              <a:spcBef>
                <a:spcPct val="10000"/>
              </a:spcBef>
              <a:buClr>
                <a:schemeClr val="tx2"/>
              </a:buClr>
              <a:buSzPct val="80000"/>
              <a:buFont typeface="Wingdings 2"/>
              <a:buChar char=""/>
            </a:pPr>
            <a:endParaRPr lang="en-US" altLang="ko-KR" sz="1200" dirty="0" smtClean="0">
              <a:ea typeface="Gulim" pitchFamily="34" charset="-127"/>
            </a:endParaRPr>
          </a:p>
        </p:txBody>
      </p:sp>
      <p:sp>
        <p:nvSpPr>
          <p:cNvPr id="56" name="Rectangle 34"/>
          <p:cNvSpPr>
            <a:spLocks noChangeArrowheads="1"/>
          </p:cNvSpPr>
          <p:nvPr/>
        </p:nvSpPr>
        <p:spPr bwMode="gray">
          <a:xfrm>
            <a:off x="494887" y="4638362"/>
            <a:ext cx="4084705" cy="215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b" anchorCtr="0">
            <a:spAutoFit/>
          </a:bodyPr>
          <a:lstStyle/>
          <a:p>
            <a:r>
              <a:rPr lang="en-GB" sz="1400" b="1" dirty="0" smtClean="0"/>
              <a:t>Recent progress</a:t>
            </a:r>
            <a:endParaRPr lang="en-GB" sz="1400" b="1" dirty="0"/>
          </a:p>
        </p:txBody>
      </p:sp>
      <p:sp>
        <p:nvSpPr>
          <p:cNvPr id="57" name="Rectangle 34"/>
          <p:cNvSpPr>
            <a:spLocks noChangeArrowheads="1"/>
          </p:cNvSpPr>
          <p:nvPr/>
        </p:nvSpPr>
        <p:spPr bwMode="gray">
          <a:xfrm>
            <a:off x="4493091" y="4638362"/>
            <a:ext cx="4084705" cy="215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b" anchorCtr="0">
            <a:spAutoFit/>
          </a:bodyPr>
          <a:lstStyle/>
          <a:p>
            <a:r>
              <a:rPr lang="en-GB" sz="1400" b="1" dirty="0" smtClean="0"/>
              <a:t>Next period </a:t>
            </a:r>
            <a:endParaRPr lang="en-GB" sz="1400" b="1" dirty="0"/>
          </a:p>
        </p:txBody>
      </p:sp>
      <p:sp>
        <p:nvSpPr>
          <p:cNvPr id="58" name="Rectangle 34"/>
          <p:cNvSpPr>
            <a:spLocks noChangeArrowheads="1"/>
          </p:cNvSpPr>
          <p:nvPr/>
        </p:nvSpPr>
        <p:spPr bwMode="gray">
          <a:xfrm>
            <a:off x="408388" y="2564308"/>
            <a:ext cx="408470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b" anchorCtr="0">
            <a:spAutoFit/>
          </a:bodyPr>
          <a:lstStyle/>
          <a:p>
            <a:r>
              <a:rPr lang="en-GB" sz="1400" b="1" dirty="0" smtClean="0"/>
              <a:t>Critical milestones</a:t>
            </a:r>
            <a:endParaRPr lang="en-GB" sz="1400" b="1" dirty="0"/>
          </a:p>
        </p:txBody>
      </p:sp>
      <p:sp>
        <p:nvSpPr>
          <p:cNvPr id="59" name="Rectangle 34"/>
          <p:cNvSpPr>
            <a:spLocks noChangeArrowheads="1"/>
          </p:cNvSpPr>
          <p:nvPr/>
        </p:nvSpPr>
        <p:spPr bwMode="gray">
          <a:xfrm>
            <a:off x="4493093" y="2564308"/>
            <a:ext cx="408470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b" anchorCtr="0">
            <a:spAutoFit/>
          </a:bodyPr>
          <a:lstStyle/>
          <a:p>
            <a:r>
              <a:rPr lang="en-GB" sz="1400" b="1" dirty="0" smtClean="0"/>
              <a:t>Top Risks and issues</a:t>
            </a:r>
            <a:endParaRPr lang="en-GB" sz="1400" b="1" dirty="0"/>
          </a:p>
        </p:txBody>
      </p:sp>
      <p:sp>
        <p:nvSpPr>
          <p:cNvPr id="60" name="Rectangle 59"/>
          <p:cNvSpPr/>
          <p:nvPr/>
        </p:nvSpPr>
        <p:spPr bwMode="auto">
          <a:xfrm>
            <a:off x="352043" y="735337"/>
            <a:ext cx="3898683" cy="1723936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</a:bodyPr>
          <a:lstStyle/>
          <a:p>
            <a:pPr algn="just">
              <a:buSzPct val="100000"/>
            </a:pPr>
            <a:r>
              <a:rPr lang="en-US" sz="1200" dirty="0"/>
              <a:t>Key objective of New Messaging Service project is delivery of </a:t>
            </a:r>
            <a:r>
              <a:rPr lang="en-US" sz="1200" dirty="0" smtClean="0"/>
              <a:t>a new </a:t>
            </a:r>
            <a:r>
              <a:rPr lang="en-US" sz="1200" dirty="0"/>
              <a:t>messaging platform that will enable </a:t>
            </a:r>
            <a:r>
              <a:rPr lang="en-US" sz="1200" dirty="0" smtClean="0"/>
              <a:t>well performing and </a:t>
            </a:r>
            <a:r>
              <a:rPr lang="en-US" sz="1200" dirty="0"/>
              <a:t>reliable e-mail and calendar capabilities to all Danske Bank group</a:t>
            </a:r>
            <a:r>
              <a:rPr lang="en-US" sz="1200" dirty="0" smtClean="0"/>
              <a:t>. </a:t>
            </a:r>
            <a:r>
              <a:rPr lang="en-US" sz="1200" dirty="0"/>
              <a:t>This objective will be achieved by delivering Microsoft Exchange 2013 platform on premises which will enable use of Outlook 2013 for e-mail and calendar instead of Lotus </a:t>
            </a:r>
            <a:r>
              <a:rPr lang="en-US" sz="1200" dirty="0" smtClean="0"/>
              <a:t>Notes/O365 platforms</a:t>
            </a:r>
            <a:r>
              <a:rPr lang="en-US" sz="1200" dirty="0"/>
              <a:t> </a:t>
            </a:r>
            <a:r>
              <a:rPr lang="en-US" sz="1200" dirty="0" smtClean="0"/>
              <a:t>as well as the migration of the data to the new platform. </a:t>
            </a:r>
            <a:endParaRPr lang="en-GB" sz="1200" b="1" dirty="0" smtClean="0"/>
          </a:p>
        </p:txBody>
      </p:sp>
      <p:sp>
        <p:nvSpPr>
          <p:cNvPr id="61" name="Rectangle 34"/>
          <p:cNvSpPr>
            <a:spLocks noChangeArrowheads="1"/>
          </p:cNvSpPr>
          <p:nvPr/>
        </p:nvSpPr>
        <p:spPr bwMode="gray">
          <a:xfrm>
            <a:off x="3269198" y="2861079"/>
            <a:ext cx="947660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anchor="t">
            <a:spAutoFit/>
          </a:bodyPr>
          <a:lstStyle/>
          <a:p>
            <a:pPr defTabSz="911906">
              <a:buClr>
                <a:schemeClr val="tx2"/>
              </a:buClr>
              <a:buSzPct val="80000"/>
            </a:pPr>
            <a:r>
              <a:rPr lang="en-GB" altLang="ko-KR" sz="1200" b="1" dirty="0" smtClean="0">
                <a:solidFill>
                  <a:srgbClr val="0070C0"/>
                </a:solidFill>
                <a:latin typeface="Danske Text"/>
                <a:ea typeface="Gulim" pitchFamily="34" charset="-127"/>
              </a:rPr>
              <a:t>Completed</a:t>
            </a:r>
          </a:p>
          <a:p>
            <a:pPr defTabSz="911906">
              <a:buClr>
                <a:schemeClr val="tx2"/>
              </a:buClr>
              <a:buSzPct val="80000"/>
            </a:pPr>
            <a:r>
              <a:rPr lang="en-GB" altLang="ko-KR" sz="1200" b="1" dirty="0">
                <a:solidFill>
                  <a:srgbClr val="0070C0"/>
                </a:solidFill>
                <a:latin typeface="Danske Text"/>
                <a:ea typeface="Gulim" pitchFamily="34" charset="-127"/>
              </a:rPr>
              <a:t>Completed</a:t>
            </a:r>
          </a:p>
          <a:p>
            <a:pPr defTabSz="911906">
              <a:buClr>
                <a:schemeClr val="tx2"/>
              </a:buClr>
              <a:buSzPct val="80000"/>
            </a:pPr>
            <a:r>
              <a:rPr lang="en-GB" altLang="ko-KR" sz="1200" b="1" dirty="0" smtClean="0">
                <a:solidFill>
                  <a:srgbClr val="0070C0"/>
                </a:solidFill>
                <a:latin typeface="Danske Text"/>
                <a:ea typeface="Gulim" pitchFamily="34" charset="-127"/>
              </a:rPr>
              <a:t>Completed</a:t>
            </a:r>
            <a:r>
              <a:rPr lang="en-GB" altLang="ko-KR" sz="1200" b="1" dirty="0" smtClean="0">
                <a:solidFill>
                  <a:srgbClr val="FF0000"/>
                </a:solidFill>
                <a:latin typeface="Danske Text"/>
                <a:ea typeface="Gulim" pitchFamily="34" charset="-127"/>
              </a:rPr>
              <a:t> </a:t>
            </a:r>
            <a:r>
              <a:rPr lang="en-GB" altLang="ko-KR" sz="1200" b="1" dirty="0" err="1">
                <a:solidFill>
                  <a:srgbClr val="0070C0"/>
                </a:solidFill>
                <a:latin typeface="Danske Text"/>
                <a:ea typeface="Gulim" pitchFamily="34" charset="-127"/>
              </a:rPr>
              <a:t>Completed</a:t>
            </a:r>
            <a:r>
              <a:rPr lang="en-GB" altLang="ko-KR" sz="1200" b="1" dirty="0">
                <a:solidFill>
                  <a:srgbClr val="FF0000"/>
                </a:solidFill>
                <a:latin typeface="Danske Text"/>
                <a:ea typeface="Gulim" pitchFamily="34" charset="-127"/>
              </a:rPr>
              <a:t> </a:t>
            </a:r>
            <a:r>
              <a:rPr lang="en-GB" altLang="ko-KR" sz="1200" b="1" dirty="0" smtClean="0">
                <a:solidFill>
                  <a:srgbClr val="00B050"/>
                </a:solidFill>
                <a:latin typeface="Danske Text"/>
                <a:ea typeface="Gulim" pitchFamily="34" charset="-127"/>
              </a:rPr>
              <a:t>2015 09 30</a:t>
            </a:r>
          </a:p>
          <a:p>
            <a:pPr defTabSz="911906">
              <a:buClr>
                <a:schemeClr val="tx2"/>
              </a:buClr>
              <a:buSzPct val="80000"/>
            </a:pPr>
            <a:r>
              <a:rPr lang="en-GB" altLang="ko-KR" sz="1200" b="1" dirty="0" smtClean="0">
                <a:solidFill>
                  <a:srgbClr val="FFC000"/>
                </a:solidFill>
                <a:latin typeface="Danske Text"/>
                <a:ea typeface="Gulim" pitchFamily="34" charset="-127"/>
              </a:rPr>
              <a:t>2015 10 30</a:t>
            </a:r>
          </a:p>
          <a:p>
            <a:pPr defTabSz="911906">
              <a:buClr>
                <a:schemeClr val="tx2"/>
              </a:buClr>
              <a:buSzPct val="80000"/>
            </a:pPr>
            <a:r>
              <a:rPr lang="en-GB" altLang="ko-KR" sz="1200" b="1" dirty="0" smtClean="0">
                <a:solidFill>
                  <a:srgbClr val="00B050"/>
                </a:solidFill>
                <a:latin typeface="Danske Text"/>
                <a:ea typeface="Gulim" pitchFamily="34" charset="-127"/>
              </a:rPr>
              <a:t>2015 12 30</a:t>
            </a:r>
          </a:p>
          <a:p>
            <a:pPr defTabSz="911906">
              <a:buClr>
                <a:schemeClr val="tx2"/>
              </a:buClr>
              <a:buSzPct val="80000"/>
            </a:pPr>
            <a:r>
              <a:rPr lang="en-GB" altLang="ko-KR" sz="1200" b="1" dirty="0" smtClean="0">
                <a:solidFill>
                  <a:srgbClr val="00B050"/>
                </a:solidFill>
                <a:latin typeface="Danske Text"/>
                <a:ea typeface="Gulim" pitchFamily="34" charset="-127"/>
              </a:rPr>
              <a:t>2016 06 30 </a:t>
            </a:r>
          </a:p>
          <a:p>
            <a:pPr defTabSz="911906">
              <a:buClr>
                <a:schemeClr val="tx2"/>
              </a:buClr>
              <a:buSzPct val="80000"/>
            </a:pPr>
            <a:endParaRPr lang="en-GB" altLang="ko-KR" sz="1200" b="1" dirty="0" smtClean="0">
              <a:solidFill>
                <a:srgbClr val="00B050"/>
              </a:solidFill>
              <a:latin typeface="Danske Text"/>
              <a:ea typeface="Gulim" pitchFamily="34" charset="-127"/>
            </a:endParaRPr>
          </a:p>
          <a:p>
            <a:pPr defTabSz="911906">
              <a:buClr>
                <a:schemeClr val="tx2"/>
              </a:buClr>
              <a:buSzPct val="80000"/>
            </a:pPr>
            <a:endParaRPr lang="en-GB" altLang="ko-KR" sz="1200" b="1" dirty="0" smtClean="0">
              <a:solidFill>
                <a:srgbClr val="00B050"/>
              </a:solidFill>
              <a:latin typeface="Danske Text"/>
              <a:ea typeface="Gulim" pitchFamily="34" charset="-127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4382530" y="735337"/>
            <a:ext cx="1065178" cy="1003612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</a:bodyPr>
          <a:lstStyle/>
          <a:p>
            <a:pPr marL="144000" marR="0" indent="-144000" algn="r" defTabSz="914400" latinLnBrk="0">
              <a:lnSpc>
                <a:spcPct val="100000"/>
              </a:lnSpc>
              <a:buClrTx/>
              <a:buSzPct val="100000"/>
              <a:tabLst/>
            </a:pPr>
            <a:r>
              <a:rPr lang="en-GB" sz="1200" dirty="0" smtClean="0"/>
              <a:t>Rationale for project status  </a:t>
            </a:r>
          </a:p>
        </p:txBody>
      </p:sp>
      <p:sp>
        <p:nvSpPr>
          <p:cNvPr id="63" name="Rectangle 62"/>
          <p:cNvSpPr/>
          <p:nvPr/>
        </p:nvSpPr>
        <p:spPr bwMode="auto">
          <a:xfrm>
            <a:off x="5447708" y="735337"/>
            <a:ext cx="3375233" cy="1003612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</a:bodyPr>
          <a:lstStyle/>
          <a:p>
            <a:pPr marL="87313">
              <a:buSzPct val="100000"/>
            </a:pPr>
            <a:r>
              <a:rPr lang="en-GB" sz="1200" dirty="0" smtClean="0"/>
              <a:t>Pilot environment non-functional testing activities in progress as per agreed milestones.</a:t>
            </a:r>
          </a:p>
        </p:txBody>
      </p:sp>
      <p:sp>
        <p:nvSpPr>
          <p:cNvPr id="64" name="Rectangle 63"/>
          <p:cNvSpPr/>
          <p:nvPr/>
        </p:nvSpPr>
        <p:spPr bwMode="auto">
          <a:xfrm>
            <a:off x="4381121" y="1738949"/>
            <a:ext cx="1068323" cy="720324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</a:bodyPr>
          <a:lstStyle/>
          <a:p>
            <a:pPr marL="144000" marR="0" indent="-144000" algn="r" defTabSz="914400" latinLnBrk="0">
              <a:lnSpc>
                <a:spcPct val="100000"/>
              </a:lnSpc>
              <a:buClrTx/>
              <a:buSzPct val="100000"/>
              <a:tabLst/>
            </a:pPr>
            <a:r>
              <a:rPr lang="en-GB" sz="1200" dirty="0" smtClean="0"/>
              <a:t>Path to Green</a:t>
            </a:r>
          </a:p>
        </p:txBody>
      </p:sp>
      <p:sp>
        <p:nvSpPr>
          <p:cNvPr id="65" name="Rectangle 64"/>
          <p:cNvSpPr/>
          <p:nvPr/>
        </p:nvSpPr>
        <p:spPr bwMode="auto">
          <a:xfrm>
            <a:off x="5449497" y="1738948"/>
            <a:ext cx="3371117" cy="720325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0" rIns="36000" bIns="36000" numCol="1" rtlCol="0" anchor="t" anchorCtr="0" compatLnSpc="1">
            <a:prstTxWarp prst="textNoShape">
              <a:avLst/>
            </a:prstTxWarp>
          </a:bodyPr>
          <a:lstStyle/>
          <a:p>
            <a:pPr marL="87313">
              <a:buSzPct val="100000"/>
            </a:pPr>
            <a:r>
              <a:rPr lang="en-GB" sz="1200" dirty="0" smtClean="0"/>
              <a:t>n/a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26576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1" name="Group 2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58241011"/>
              </p:ext>
            </p:extLst>
          </p:nvPr>
        </p:nvGraphicFramePr>
        <p:xfrm>
          <a:off x="234109" y="497135"/>
          <a:ext cx="8679370" cy="6179501"/>
        </p:xfrm>
        <a:graphic>
          <a:graphicData uri="http://schemas.openxmlformats.org/drawingml/2006/table">
            <a:tbl>
              <a:tblPr/>
              <a:tblGrid>
                <a:gridCol w="1510905"/>
                <a:gridCol w="477504"/>
                <a:gridCol w="477504"/>
                <a:gridCol w="477504"/>
                <a:gridCol w="477504"/>
                <a:gridCol w="477504"/>
                <a:gridCol w="477504"/>
                <a:gridCol w="477504"/>
                <a:gridCol w="477504"/>
                <a:gridCol w="477504"/>
                <a:gridCol w="477504"/>
                <a:gridCol w="477504"/>
                <a:gridCol w="477504"/>
                <a:gridCol w="477504"/>
                <a:gridCol w="476819"/>
                <a:gridCol w="484094"/>
              </a:tblGrid>
              <a:tr h="219711"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AEEF"/>
                    </a:solidFill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2015</a:t>
                      </a: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AE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AE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2016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AEE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42567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EB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EB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</a:t>
                      </a: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EB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7</a:t>
                      </a: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EB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8</a:t>
                      </a: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EB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9</a:t>
                      </a: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EB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10</a:t>
                      </a: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EB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11</a:t>
                      </a: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EB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12</a:t>
                      </a: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EB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EB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EB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EB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EB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EBF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</a:t>
                      </a: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EBFB"/>
                    </a:solidFill>
                  </a:tcPr>
                </a:tc>
              </a:tr>
              <a:tr h="9702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Initiation 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0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Solution Definition 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0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Pilot Set up 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Testing 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Pilot Migration 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Production Set up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72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Production Migration (by iterations)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2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Decommissioning 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9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1" i="1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Office 2013 Project </a:t>
                      </a:r>
                    </a:p>
                  </a:txBody>
                  <a:tcPr marT="45722" marB="45722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A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20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Expert Sans Regular" pitchFamily="34" charset="0"/>
                        <a:cs typeface="Arial" charset="0"/>
                      </a:endParaRPr>
                    </a:p>
                  </a:txBody>
                  <a:tcPr marT="45722" marB="45722" horzOverflow="overflow">
                    <a:lnL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479" name="Rectangle 34"/>
          <p:cNvSpPr>
            <a:spLocks noChangeArrowheads="1"/>
          </p:cNvSpPr>
          <p:nvPr/>
        </p:nvSpPr>
        <p:spPr bwMode="gray">
          <a:xfrm>
            <a:off x="221485" y="-8176"/>
            <a:ext cx="8545062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43" tIns="46863" rIns="90043" bIns="46863" anchor="ctr"/>
          <a:lstStyle/>
          <a:p>
            <a:r>
              <a:rPr lang="en-GB" sz="2000" dirty="0">
                <a:ea typeface="MS PGothic" pitchFamily="34" charset="-128"/>
              </a:rPr>
              <a:t>Appendix 1 – High Level Timeline </a:t>
            </a:r>
            <a:endParaRPr lang="en-GB" sz="2000" dirty="0">
              <a:solidFill>
                <a:srgbClr val="FF0000"/>
              </a:solidFill>
              <a:ea typeface="MS PGothic" pitchFamily="34" charset="-128"/>
            </a:endParaRPr>
          </a:p>
        </p:txBody>
      </p:sp>
      <p:cxnSp>
        <p:nvCxnSpPr>
          <p:cNvPr id="312" name="Straight Connector 311"/>
          <p:cNvCxnSpPr/>
          <p:nvPr/>
        </p:nvCxnSpPr>
        <p:spPr bwMode="auto">
          <a:xfrm>
            <a:off x="7488856" y="5576272"/>
            <a:ext cx="0" cy="96208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406484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13" name="Straight Connector 312"/>
          <p:cNvCxnSpPr/>
          <p:nvPr/>
        </p:nvCxnSpPr>
        <p:spPr bwMode="auto">
          <a:xfrm>
            <a:off x="7853073" y="5678886"/>
            <a:ext cx="0" cy="85947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406484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14" name="Straight Connector 313"/>
          <p:cNvCxnSpPr/>
          <p:nvPr/>
        </p:nvCxnSpPr>
        <p:spPr bwMode="auto">
          <a:xfrm flipH="1">
            <a:off x="7853073" y="5768554"/>
            <a:ext cx="348026" cy="77613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406484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15" name="Straight Connector 314"/>
          <p:cNvCxnSpPr/>
          <p:nvPr/>
        </p:nvCxnSpPr>
        <p:spPr bwMode="auto">
          <a:xfrm flipH="1">
            <a:off x="7862200" y="5882878"/>
            <a:ext cx="695310" cy="63042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406484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17" name="Straight Connector 316"/>
          <p:cNvCxnSpPr/>
          <p:nvPr/>
        </p:nvCxnSpPr>
        <p:spPr bwMode="auto">
          <a:xfrm>
            <a:off x="5093677" y="4584439"/>
            <a:ext cx="0" cy="2052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406484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18" name="Straight Connector 317"/>
          <p:cNvCxnSpPr/>
          <p:nvPr/>
        </p:nvCxnSpPr>
        <p:spPr bwMode="auto">
          <a:xfrm>
            <a:off x="6053523" y="5146475"/>
            <a:ext cx="0" cy="1476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406484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19" name="Straight Connector 318"/>
          <p:cNvCxnSpPr/>
          <p:nvPr/>
        </p:nvCxnSpPr>
        <p:spPr bwMode="auto">
          <a:xfrm>
            <a:off x="6435199" y="5260810"/>
            <a:ext cx="0" cy="1368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406484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20" name="Straight Connector 319"/>
          <p:cNvCxnSpPr/>
          <p:nvPr/>
        </p:nvCxnSpPr>
        <p:spPr bwMode="auto">
          <a:xfrm>
            <a:off x="6788056" y="5355247"/>
            <a:ext cx="0" cy="12600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406484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22" name="Right Arrow 26"/>
          <p:cNvSpPr>
            <a:spLocks noChangeArrowheads="1"/>
          </p:cNvSpPr>
          <p:nvPr/>
        </p:nvSpPr>
        <p:spPr bwMode="auto">
          <a:xfrm>
            <a:off x="1740622" y="1192244"/>
            <a:ext cx="477701" cy="144000"/>
          </a:xfrm>
          <a:prstGeom prst="rightArrow">
            <a:avLst>
              <a:gd name="adj1" fmla="val 61907"/>
              <a:gd name="adj2" fmla="val 49196"/>
            </a:avLst>
          </a:prstGeom>
          <a:solidFill>
            <a:schemeClr val="accent1"/>
          </a:solidFill>
          <a:ln w="6350" algn="ctr">
            <a:solidFill>
              <a:srgbClr val="002847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GB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323" name="Text Box 191"/>
          <p:cNvSpPr txBox="1">
            <a:spLocks noChangeArrowheads="1"/>
          </p:cNvSpPr>
          <p:nvPr/>
        </p:nvSpPr>
        <p:spPr bwMode="auto">
          <a:xfrm>
            <a:off x="1655962" y="1031628"/>
            <a:ext cx="1077106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25400" algn="ctr">
                <a:solidFill>
                  <a:srgbClr val="00284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9pPr>
          </a:lstStyle>
          <a:p>
            <a:pPr algn="l" eaLnBrk="1" hangingPunct="1"/>
            <a:r>
              <a:rPr lang="en-GB" sz="800" dirty="0" smtClean="0">
                <a:solidFill>
                  <a:schemeClr val="tx1"/>
                </a:solidFill>
                <a:latin typeface="Arial" charset="0"/>
              </a:rPr>
              <a:t>WO sign with MS</a:t>
            </a:r>
            <a:endParaRPr lang="en-GB" sz="8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24" name="Right Arrow 26"/>
          <p:cNvSpPr>
            <a:spLocks noChangeArrowheads="1"/>
          </p:cNvSpPr>
          <p:nvPr/>
        </p:nvSpPr>
        <p:spPr bwMode="auto">
          <a:xfrm>
            <a:off x="2077514" y="1414429"/>
            <a:ext cx="409642" cy="144000"/>
          </a:xfrm>
          <a:prstGeom prst="rightArrow">
            <a:avLst>
              <a:gd name="adj1" fmla="val 61907"/>
              <a:gd name="adj2" fmla="val 49196"/>
            </a:avLst>
          </a:prstGeom>
          <a:solidFill>
            <a:schemeClr val="accent1"/>
          </a:solidFill>
          <a:ln w="6350" algn="ctr">
            <a:solidFill>
              <a:srgbClr val="002847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GB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325" name="Right Arrow 26"/>
          <p:cNvSpPr>
            <a:spLocks noChangeArrowheads="1"/>
          </p:cNvSpPr>
          <p:nvPr/>
        </p:nvSpPr>
        <p:spPr bwMode="auto">
          <a:xfrm>
            <a:off x="2180618" y="1651856"/>
            <a:ext cx="529658" cy="144000"/>
          </a:xfrm>
          <a:prstGeom prst="rightArrow">
            <a:avLst>
              <a:gd name="adj1" fmla="val 61907"/>
              <a:gd name="adj2" fmla="val 49196"/>
            </a:avLst>
          </a:prstGeom>
          <a:solidFill>
            <a:schemeClr val="accent1"/>
          </a:solidFill>
          <a:ln w="6350" algn="ctr">
            <a:solidFill>
              <a:srgbClr val="002847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GB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326" name="Text Box 191"/>
          <p:cNvSpPr txBox="1">
            <a:spLocks noChangeArrowheads="1"/>
          </p:cNvSpPr>
          <p:nvPr/>
        </p:nvSpPr>
        <p:spPr bwMode="auto">
          <a:xfrm>
            <a:off x="1887968" y="1262164"/>
            <a:ext cx="1077106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25400" algn="ctr">
                <a:solidFill>
                  <a:srgbClr val="00284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9pPr>
          </a:lstStyle>
          <a:p>
            <a:pPr algn="l" eaLnBrk="1" hangingPunct="1"/>
            <a:r>
              <a:rPr lang="en-GB" sz="800" dirty="0" err="1" smtClean="0">
                <a:solidFill>
                  <a:schemeClr val="tx1"/>
                </a:solidFill>
                <a:latin typeface="Arial" charset="0"/>
              </a:rPr>
              <a:t>Reqs</a:t>
            </a:r>
            <a:r>
              <a:rPr lang="en-GB" sz="800" dirty="0" smtClean="0">
                <a:solidFill>
                  <a:schemeClr val="tx1"/>
                </a:solidFill>
                <a:latin typeface="Arial" charset="0"/>
              </a:rPr>
              <a:t> definition </a:t>
            </a:r>
            <a:endParaRPr lang="en-GB" sz="8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27" name="Text Box 191"/>
          <p:cNvSpPr txBox="1">
            <a:spLocks noChangeArrowheads="1"/>
          </p:cNvSpPr>
          <p:nvPr/>
        </p:nvSpPr>
        <p:spPr bwMode="auto">
          <a:xfrm>
            <a:off x="2121945" y="1495099"/>
            <a:ext cx="1077106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25400" algn="ctr">
                <a:solidFill>
                  <a:srgbClr val="00284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9pPr>
          </a:lstStyle>
          <a:p>
            <a:pPr algn="l" eaLnBrk="1" hangingPunct="1"/>
            <a:r>
              <a:rPr lang="en-GB" sz="800" dirty="0" err="1" smtClean="0">
                <a:solidFill>
                  <a:schemeClr val="tx1"/>
                </a:solidFill>
                <a:latin typeface="Arial" charset="0"/>
              </a:rPr>
              <a:t>Reqs</a:t>
            </a:r>
            <a:r>
              <a:rPr lang="en-GB" sz="800" dirty="0" smtClean="0">
                <a:solidFill>
                  <a:schemeClr val="tx1"/>
                </a:solidFill>
                <a:latin typeface="Arial" charset="0"/>
              </a:rPr>
              <a:t> assessment</a:t>
            </a:r>
            <a:endParaRPr lang="en-GB" sz="8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28" name="Right Arrow 26"/>
          <p:cNvSpPr>
            <a:spLocks noChangeArrowheads="1"/>
          </p:cNvSpPr>
          <p:nvPr/>
        </p:nvSpPr>
        <p:spPr bwMode="auto">
          <a:xfrm>
            <a:off x="2231022" y="1888458"/>
            <a:ext cx="368133" cy="144000"/>
          </a:xfrm>
          <a:prstGeom prst="rightArrow">
            <a:avLst>
              <a:gd name="adj1" fmla="val 61907"/>
              <a:gd name="adj2" fmla="val 49196"/>
            </a:avLst>
          </a:prstGeom>
          <a:solidFill>
            <a:schemeClr val="accent1"/>
          </a:solidFill>
          <a:ln w="6350" algn="ctr">
            <a:solidFill>
              <a:srgbClr val="002847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GB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329" name="Text Box 191"/>
          <p:cNvSpPr txBox="1">
            <a:spLocks noChangeArrowheads="1"/>
          </p:cNvSpPr>
          <p:nvPr/>
        </p:nvSpPr>
        <p:spPr bwMode="auto">
          <a:xfrm>
            <a:off x="2127504" y="1731701"/>
            <a:ext cx="1077106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25400" algn="ctr">
                <a:solidFill>
                  <a:srgbClr val="00284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9pPr>
          </a:lstStyle>
          <a:p>
            <a:pPr algn="l" eaLnBrk="1" hangingPunct="1"/>
            <a:r>
              <a:rPr lang="en-GB" sz="800" dirty="0" smtClean="0">
                <a:solidFill>
                  <a:schemeClr val="tx1"/>
                </a:solidFill>
                <a:latin typeface="Arial" charset="0"/>
              </a:rPr>
              <a:t>Planning</a:t>
            </a:r>
            <a:endParaRPr lang="en-GB" sz="8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30" name="Right Arrow 26"/>
          <p:cNvSpPr>
            <a:spLocks noChangeArrowheads="1"/>
          </p:cNvSpPr>
          <p:nvPr/>
        </p:nvSpPr>
        <p:spPr bwMode="auto">
          <a:xfrm>
            <a:off x="2515825" y="2318094"/>
            <a:ext cx="182884" cy="144000"/>
          </a:xfrm>
          <a:prstGeom prst="rightArrow">
            <a:avLst>
              <a:gd name="adj1" fmla="val 61907"/>
              <a:gd name="adj2" fmla="val 49196"/>
            </a:avLst>
          </a:prstGeom>
          <a:solidFill>
            <a:schemeClr val="accent1"/>
          </a:solidFill>
          <a:ln w="6350" algn="ctr">
            <a:solidFill>
              <a:srgbClr val="002847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GB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331" name="Text Box 191"/>
          <p:cNvSpPr txBox="1">
            <a:spLocks noChangeArrowheads="1"/>
          </p:cNvSpPr>
          <p:nvPr/>
        </p:nvSpPr>
        <p:spPr bwMode="auto">
          <a:xfrm>
            <a:off x="2416610" y="2164195"/>
            <a:ext cx="1274126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25400" algn="ctr">
                <a:solidFill>
                  <a:srgbClr val="00284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9pPr>
          </a:lstStyle>
          <a:p>
            <a:pPr algn="l" eaLnBrk="1" hangingPunct="1"/>
            <a:r>
              <a:rPr lang="en-GB" sz="800" dirty="0" smtClean="0">
                <a:solidFill>
                  <a:schemeClr val="tx1"/>
                </a:solidFill>
                <a:latin typeface="Arial" charset="0"/>
              </a:rPr>
              <a:t>Solution Alignment WS</a:t>
            </a:r>
            <a:endParaRPr lang="en-GB" sz="8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32" name="AutoShape 1074"/>
          <p:cNvSpPr>
            <a:spLocks noChangeArrowheads="1"/>
          </p:cNvSpPr>
          <p:nvPr/>
        </p:nvSpPr>
        <p:spPr bwMode="auto">
          <a:xfrm>
            <a:off x="2173965" y="2070478"/>
            <a:ext cx="103187" cy="109537"/>
          </a:xfrm>
          <a:prstGeom prst="diamond">
            <a:avLst/>
          </a:prstGeom>
          <a:solidFill>
            <a:schemeClr val="accent1"/>
          </a:solidFill>
          <a:ln w="3175">
            <a:solidFill>
              <a:schemeClr val="accent4">
                <a:lumMod val="1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 sz="800" dirty="0">
              <a:solidFill>
                <a:schemeClr val="tx1"/>
              </a:solidFill>
              <a:latin typeface="Arial" charset="0"/>
              <a:ea typeface="MS PGothic" pitchFamily="34" charset="-128"/>
            </a:endParaRPr>
          </a:p>
        </p:txBody>
      </p:sp>
      <p:sp>
        <p:nvSpPr>
          <p:cNvPr id="333" name="Text Box 191"/>
          <p:cNvSpPr txBox="1">
            <a:spLocks noChangeArrowheads="1"/>
          </p:cNvSpPr>
          <p:nvPr/>
        </p:nvSpPr>
        <p:spPr bwMode="auto">
          <a:xfrm>
            <a:off x="2215239" y="2021889"/>
            <a:ext cx="1998729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25400" algn="ctr">
                <a:solidFill>
                  <a:srgbClr val="00284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9pPr>
          </a:lstStyle>
          <a:p>
            <a:pPr algn="l" eaLnBrk="1" hangingPunct="1"/>
            <a:r>
              <a:rPr lang="en-GB" sz="800" dirty="0" smtClean="0">
                <a:solidFill>
                  <a:schemeClr val="tx1"/>
                </a:solidFill>
                <a:latin typeface="Arial" charset="0"/>
              </a:rPr>
              <a:t>Principle HW requirements agreed</a:t>
            </a:r>
            <a:endParaRPr lang="en-GB" sz="8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34" name="Right Arrow 26"/>
          <p:cNvSpPr>
            <a:spLocks noChangeArrowheads="1"/>
          </p:cNvSpPr>
          <p:nvPr/>
        </p:nvSpPr>
        <p:spPr bwMode="auto">
          <a:xfrm>
            <a:off x="2218324" y="2866923"/>
            <a:ext cx="1046338" cy="144000"/>
          </a:xfrm>
          <a:prstGeom prst="rightArrow">
            <a:avLst>
              <a:gd name="adj1" fmla="val 61907"/>
              <a:gd name="adj2" fmla="val 49196"/>
            </a:avLst>
          </a:prstGeom>
          <a:solidFill>
            <a:schemeClr val="accent4">
              <a:lumMod val="90000"/>
            </a:schemeClr>
          </a:solidFill>
          <a:ln w="6350" algn="ctr">
            <a:solidFill>
              <a:srgbClr val="002847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GB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335" name="Text Box 191"/>
          <p:cNvSpPr txBox="1">
            <a:spLocks noChangeArrowheads="1"/>
          </p:cNvSpPr>
          <p:nvPr/>
        </p:nvSpPr>
        <p:spPr bwMode="auto">
          <a:xfrm>
            <a:off x="2248664" y="2719818"/>
            <a:ext cx="1077106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25400" algn="ctr">
                <a:solidFill>
                  <a:srgbClr val="00284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9pPr>
          </a:lstStyle>
          <a:p>
            <a:pPr algn="l" eaLnBrk="1" hangingPunct="1"/>
            <a:r>
              <a:rPr lang="en-GB" sz="800" dirty="0" smtClean="0">
                <a:solidFill>
                  <a:schemeClr val="tx1"/>
                </a:solidFill>
                <a:latin typeface="Arial" charset="0"/>
              </a:rPr>
              <a:t>AD changes </a:t>
            </a:r>
            <a:endParaRPr lang="en-GB" sz="8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36" name="Right Arrow 26"/>
          <p:cNvSpPr>
            <a:spLocks noChangeArrowheads="1"/>
          </p:cNvSpPr>
          <p:nvPr/>
        </p:nvSpPr>
        <p:spPr bwMode="auto">
          <a:xfrm>
            <a:off x="2470310" y="3110794"/>
            <a:ext cx="482288" cy="144000"/>
          </a:xfrm>
          <a:prstGeom prst="rightArrow">
            <a:avLst>
              <a:gd name="adj1" fmla="val 61907"/>
              <a:gd name="adj2" fmla="val 49196"/>
            </a:avLst>
          </a:prstGeom>
          <a:solidFill>
            <a:schemeClr val="accent4">
              <a:lumMod val="90000"/>
            </a:schemeClr>
          </a:solidFill>
          <a:ln w="6350" algn="ctr">
            <a:solidFill>
              <a:srgbClr val="002847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GB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337" name="Text Box 191"/>
          <p:cNvSpPr txBox="1">
            <a:spLocks noChangeArrowheads="1"/>
          </p:cNvSpPr>
          <p:nvPr/>
        </p:nvSpPr>
        <p:spPr bwMode="auto">
          <a:xfrm>
            <a:off x="2374359" y="2979591"/>
            <a:ext cx="193009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25400" algn="ctr">
                <a:solidFill>
                  <a:srgbClr val="00284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9pPr>
          </a:lstStyle>
          <a:p>
            <a:pPr algn="l" eaLnBrk="1" hangingPunct="1"/>
            <a:r>
              <a:rPr lang="en-GB" sz="800" dirty="0" smtClean="0">
                <a:solidFill>
                  <a:schemeClr val="tx1"/>
                </a:solidFill>
                <a:latin typeface="Arial" charset="0"/>
              </a:rPr>
              <a:t>Refresh of Co-Existence environment</a:t>
            </a:r>
            <a:endParaRPr lang="en-GB" sz="8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38" name="Right Arrow 26"/>
          <p:cNvSpPr>
            <a:spLocks noChangeArrowheads="1"/>
          </p:cNvSpPr>
          <p:nvPr/>
        </p:nvSpPr>
        <p:spPr bwMode="auto">
          <a:xfrm>
            <a:off x="2470310" y="2590090"/>
            <a:ext cx="482288" cy="144000"/>
          </a:xfrm>
          <a:prstGeom prst="rightArrow">
            <a:avLst>
              <a:gd name="adj1" fmla="val 61907"/>
              <a:gd name="adj2" fmla="val 49196"/>
            </a:avLst>
          </a:prstGeom>
          <a:solidFill>
            <a:schemeClr val="accent4">
              <a:lumMod val="90000"/>
            </a:schemeClr>
          </a:solidFill>
          <a:ln w="6350" algn="ctr">
            <a:solidFill>
              <a:srgbClr val="002847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GB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339" name="Text Box 191"/>
          <p:cNvSpPr txBox="1">
            <a:spLocks noChangeArrowheads="1"/>
          </p:cNvSpPr>
          <p:nvPr/>
        </p:nvSpPr>
        <p:spPr bwMode="auto">
          <a:xfrm>
            <a:off x="2416610" y="2436191"/>
            <a:ext cx="1274126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25400" algn="ctr">
                <a:solidFill>
                  <a:srgbClr val="00284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9pPr>
          </a:lstStyle>
          <a:p>
            <a:pPr algn="l" eaLnBrk="1" hangingPunct="1"/>
            <a:r>
              <a:rPr lang="en-GB" sz="800" dirty="0" smtClean="0">
                <a:solidFill>
                  <a:schemeClr val="tx1"/>
                </a:solidFill>
                <a:latin typeface="Arial" charset="0"/>
              </a:rPr>
              <a:t>Detailed Design</a:t>
            </a:r>
            <a:endParaRPr lang="en-GB" sz="8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40" name="Right Arrow 26"/>
          <p:cNvSpPr>
            <a:spLocks noChangeArrowheads="1"/>
          </p:cNvSpPr>
          <p:nvPr/>
        </p:nvSpPr>
        <p:spPr bwMode="auto">
          <a:xfrm>
            <a:off x="2218322" y="3335358"/>
            <a:ext cx="1039129" cy="144000"/>
          </a:xfrm>
          <a:prstGeom prst="rightArrow">
            <a:avLst>
              <a:gd name="adj1" fmla="val 61907"/>
              <a:gd name="adj2" fmla="val 49196"/>
            </a:avLst>
          </a:prstGeom>
          <a:solidFill>
            <a:schemeClr val="accent4">
              <a:lumMod val="90000"/>
            </a:schemeClr>
          </a:solidFill>
          <a:ln w="6350" algn="ctr">
            <a:solidFill>
              <a:srgbClr val="002847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GB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341" name="Text Box 191"/>
          <p:cNvSpPr txBox="1">
            <a:spLocks noChangeArrowheads="1"/>
          </p:cNvSpPr>
          <p:nvPr/>
        </p:nvSpPr>
        <p:spPr bwMode="auto">
          <a:xfrm>
            <a:off x="2380142" y="3195035"/>
            <a:ext cx="82031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25400" algn="ctr">
                <a:solidFill>
                  <a:srgbClr val="00284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9pPr>
          </a:lstStyle>
          <a:p>
            <a:pPr algn="l" eaLnBrk="1" hangingPunct="1"/>
            <a:r>
              <a:rPr lang="en-GB" sz="800" dirty="0" smtClean="0">
                <a:solidFill>
                  <a:schemeClr val="tx1"/>
                </a:solidFill>
                <a:latin typeface="Arial" charset="0"/>
              </a:rPr>
              <a:t>HW Delivery </a:t>
            </a:r>
            <a:endParaRPr lang="en-GB" sz="8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42" name="Right Arrow 26"/>
          <p:cNvSpPr>
            <a:spLocks noChangeArrowheads="1"/>
          </p:cNvSpPr>
          <p:nvPr/>
        </p:nvSpPr>
        <p:spPr bwMode="auto">
          <a:xfrm>
            <a:off x="3273200" y="3336671"/>
            <a:ext cx="640903" cy="144000"/>
          </a:xfrm>
          <a:prstGeom prst="rightArrow">
            <a:avLst>
              <a:gd name="adj1" fmla="val 61907"/>
              <a:gd name="adj2" fmla="val 49196"/>
            </a:avLst>
          </a:prstGeom>
          <a:solidFill>
            <a:srgbClr val="9FCFF5"/>
          </a:solidFill>
          <a:ln w="6350" algn="ctr">
            <a:solidFill>
              <a:srgbClr val="002847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GB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343" name="Text Box 191"/>
          <p:cNvSpPr txBox="1">
            <a:spLocks noChangeArrowheads="1"/>
          </p:cNvSpPr>
          <p:nvPr/>
        </p:nvSpPr>
        <p:spPr bwMode="auto">
          <a:xfrm>
            <a:off x="3203907" y="3188662"/>
            <a:ext cx="7114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25400" algn="ctr">
                <a:solidFill>
                  <a:srgbClr val="00284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9pPr>
          </a:lstStyle>
          <a:p>
            <a:pPr algn="l" eaLnBrk="1" hangingPunct="1"/>
            <a:r>
              <a:rPr lang="en-GB" sz="800" dirty="0" smtClean="0">
                <a:solidFill>
                  <a:schemeClr val="tx1"/>
                </a:solidFill>
                <a:latin typeface="Arial" charset="0"/>
              </a:rPr>
              <a:t>Pilot Set up</a:t>
            </a:r>
            <a:endParaRPr lang="en-GB" sz="8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44" name="Right Arrow 26"/>
          <p:cNvSpPr>
            <a:spLocks noChangeArrowheads="1"/>
          </p:cNvSpPr>
          <p:nvPr/>
        </p:nvSpPr>
        <p:spPr bwMode="auto">
          <a:xfrm>
            <a:off x="3204610" y="3506344"/>
            <a:ext cx="557170" cy="144000"/>
          </a:xfrm>
          <a:prstGeom prst="rightArrow">
            <a:avLst>
              <a:gd name="adj1" fmla="val 61907"/>
              <a:gd name="adj2" fmla="val 49196"/>
            </a:avLst>
          </a:prstGeom>
          <a:solidFill>
            <a:srgbClr val="9FCFF5"/>
          </a:solidFill>
          <a:ln w="6350" algn="ctr">
            <a:solidFill>
              <a:srgbClr val="002847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GB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345" name="Text Box 191"/>
          <p:cNvSpPr txBox="1">
            <a:spLocks noChangeArrowheads="1"/>
          </p:cNvSpPr>
          <p:nvPr/>
        </p:nvSpPr>
        <p:spPr bwMode="auto">
          <a:xfrm>
            <a:off x="3697231" y="3468448"/>
            <a:ext cx="17651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25400" algn="ctr">
                <a:solidFill>
                  <a:srgbClr val="00284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9pPr>
          </a:lstStyle>
          <a:p>
            <a:pPr algn="l" eaLnBrk="1" hangingPunct="1"/>
            <a:r>
              <a:rPr lang="en-GB" sz="800" dirty="0" smtClean="0">
                <a:solidFill>
                  <a:schemeClr val="tx1"/>
                </a:solidFill>
                <a:latin typeface="Arial" charset="0"/>
              </a:rPr>
              <a:t>Migration environment upgrade </a:t>
            </a:r>
            <a:endParaRPr lang="en-GB" sz="8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46" name="Right Arrow 26"/>
          <p:cNvSpPr>
            <a:spLocks noChangeArrowheads="1"/>
          </p:cNvSpPr>
          <p:nvPr/>
        </p:nvSpPr>
        <p:spPr bwMode="auto">
          <a:xfrm>
            <a:off x="3655656" y="3851766"/>
            <a:ext cx="949682" cy="144000"/>
          </a:xfrm>
          <a:prstGeom prst="rightArrow">
            <a:avLst>
              <a:gd name="adj1" fmla="val 61907"/>
              <a:gd name="adj2" fmla="val 49196"/>
            </a:avLst>
          </a:prstGeom>
          <a:solidFill>
            <a:srgbClr val="53964A"/>
          </a:solidFill>
          <a:ln w="6350" algn="ctr">
            <a:solidFill>
              <a:srgbClr val="002847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GB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347" name="Text Box 191"/>
          <p:cNvSpPr txBox="1">
            <a:spLocks noChangeArrowheads="1"/>
          </p:cNvSpPr>
          <p:nvPr/>
        </p:nvSpPr>
        <p:spPr bwMode="auto">
          <a:xfrm>
            <a:off x="4535136" y="3813797"/>
            <a:ext cx="3198186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25400" algn="ctr">
                <a:solidFill>
                  <a:srgbClr val="00284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9pPr>
          </a:lstStyle>
          <a:p>
            <a:pPr algn="l" eaLnBrk="1" hangingPunct="1"/>
            <a:r>
              <a:rPr lang="en-GB" sz="800" dirty="0" smtClean="0">
                <a:solidFill>
                  <a:schemeClr val="tx1"/>
                </a:solidFill>
                <a:latin typeface="Arial" charset="0"/>
              </a:rPr>
              <a:t>Pilot environment testing </a:t>
            </a:r>
            <a:endParaRPr lang="en-GB" sz="8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48" name="Right Arrow 26"/>
          <p:cNvSpPr>
            <a:spLocks noChangeArrowheads="1"/>
          </p:cNvSpPr>
          <p:nvPr/>
        </p:nvSpPr>
        <p:spPr bwMode="auto">
          <a:xfrm>
            <a:off x="4622804" y="4184305"/>
            <a:ext cx="482288" cy="144000"/>
          </a:xfrm>
          <a:prstGeom prst="rightArrow">
            <a:avLst>
              <a:gd name="adj1" fmla="val 61907"/>
              <a:gd name="adj2" fmla="val 49196"/>
            </a:avLst>
          </a:prstGeom>
          <a:solidFill>
            <a:srgbClr val="E1BD00"/>
          </a:solidFill>
          <a:ln w="6350" algn="ctr">
            <a:solidFill>
              <a:srgbClr val="002847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GB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349" name="Text Box 191"/>
          <p:cNvSpPr txBox="1">
            <a:spLocks noChangeArrowheads="1"/>
          </p:cNvSpPr>
          <p:nvPr/>
        </p:nvSpPr>
        <p:spPr bwMode="auto">
          <a:xfrm>
            <a:off x="4541139" y="4023485"/>
            <a:ext cx="193009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25400" algn="ctr">
                <a:solidFill>
                  <a:srgbClr val="00284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9pPr>
          </a:lstStyle>
          <a:p>
            <a:pPr algn="l" eaLnBrk="1" hangingPunct="1"/>
            <a:r>
              <a:rPr lang="en-GB" sz="800" dirty="0" smtClean="0">
                <a:solidFill>
                  <a:schemeClr val="tx1"/>
                </a:solidFill>
                <a:latin typeface="Arial" charset="0"/>
              </a:rPr>
              <a:t>O365 users migration </a:t>
            </a:r>
            <a:endParaRPr lang="en-GB" sz="8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50" name="Right Arrow 26"/>
          <p:cNvSpPr>
            <a:spLocks noChangeArrowheads="1"/>
          </p:cNvSpPr>
          <p:nvPr/>
        </p:nvSpPr>
        <p:spPr bwMode="auto">
          <a:xfrm>
            <a:off x="5105092" y="4447369"/>
            <a:ext cx="953916" cy="144000"/>
          </a:xfrm>
          <a:prstGeom prst="rightArrow">
            <a:avLst>
              <a:gd name="adj1" fmla="val 61907"/>
              <a:gd name="adj2" fmla="val 49196"/>
            </a:avLst>
          </a:prstGeom>
          <a:solidFill>
            <a:srgbClr val="E1BD00"/>
          </a:solidFill>
          <a:ln w="6350" algn="ctr">
            <a:solidFill>
              <a:srgbClr val="002847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GB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351" name="Text Box 191"/>
          <p:cNvSpPr txBox="1">
            <a:spLocks noChangeArrowheads="1"/>
          </p:cNvSpPr>
          <p:nvPr/>
        </p:nvSpPr>
        <p:spPr bwMode="auto">
          <a:xfrm>
            <a:off x="5023426" y="4300835"/>
            <a:ext cx="3326289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25400" algn="ctr">
                <a:solidFill>
                  <a:srgbClr val="00284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9pPr>
          </a:lstStyle>
          <a:p>
            <a:pPr algn="l" eaLnBrk="1" hangingPunct="1"/>
            <a:r>
              <a:rPr lang="en-GB" sz="800" dirty="0" smtClean="0">
                <a:solidFill>
                  <a:schemeClr val="tx1"/>
                </a:solidFill>
                <a:latin typeface="Arial" charset="0"/>
              </a:rPr>
              <a:t>Selected LN users migration and ex O365 users Pass3 migration</a:t>
            </a:r>
            <a:endParaRPr lang="en-GB" sz="8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52" name="Right Arrow 26"/>
          <p:cNvSpPr>
            <a:spLocks noChangeArrowheads="1"/>
          </p:cNvSpPr>
          <p:nvPr/>
        </p:nvSpPr>
        <p:spPr bwMode="auto">
          <a:xfrm>
            <a:off x="4613278" y="4713122"/>
            <a:ext cx="778292" cy="144000"/>
          </a:xfrm>
          <a:prstGeom prst="rightArrow">
            <a:avLst>
              <a:gd name="adj1" fmla="val 61907"/>
              <a:gd name="adj2" fmla="val 49196"/>
            </a:avLst>
          </a:prstGeom>
          <a:solidFill>
            <a:srgbClr val="53964A"/>
          </a:solidFill>
          <a:ln w="6350" algn="ctr">
            <a:solidFill>
              <a:srgbClr val="002847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GB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353" name="Text Box 191"/>
          <p:cNvSpPr txBox="1">
            <a:spLocks noChangeArrowheads="1"/>
          </p:cNvSpPr>
          <p:nvPr/>
        </p:nvSpPr>
        <p:spPr bwMode="auto">
          <a:xfrm>
            <a:off x="4546509" y="4567541"/>
            <a:ext cx="82031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25400" algn="ctr">
                <a:solidFill>
                  <a:srgbClr val="00284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9pPr>
          </a:lstStyle>
          <a:p>
            <a:pPr algn="l" eaLnBrk="1" hangingPunct="1"/>
            <a:r>
              <a:rPr lang="en-GB" sz="800" dirty="0" smtClean="0">
                <a:solidFill>
                  <a:schemeClr val="tx1"/>
                </a:solidFill>
                <a:latin typeface="Arial" charset="0"/>
              </a:rPr>
              <a:t>HW Delivery </a:t>
            </a:r>
            <a:endParaRPr lang="en-GB" sz="8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54" name="Right Arrow 26"/>
          <p:cNvSpPr>
            <a:spLocks noChangeArrowheads="1"/>
          </p:cNvSpPr>
          <p:nvPr/>
        </p:nvSpPr>
        <p:spPr bwMode="auto">
          <a:xfrm>
            <a:off x="5391570" y="4713122"/>
            <a:ext cx="661953" cy="144000"/>
          </a:xfrm>
          <a:prstGeom prst="rightArrow">
            <a:avLst>
              <a:gd name="adj1" fmla="val 61907"/>
              <a:gd name="adj2" fmla="val 49196"/>
            </a:avLst>
          </a:prstGeom>
          <a:solidFill>
            <a:srgbClr val="53964A"/>
          </a:solidFill>
          <a:ln w="6350" algn="ctr">
            <a:solidFill>
              <a:srgbClr val="002847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GB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355" name="Text Box 191"/>
          <p:cNvSpPr txBox="1">
            <a:spLocks noChangeArrowheads="1"/>
          </p:cNvSpPr>
          <p:nvPr/>
        </p:nvSpPr>
        <p:spPr bwMode="auto">
          <a:xfrm>
            <a:off x="5362250" y="4568691"/>
            <a:ext cx="7114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25400" algn="ctr">
                <a:solidFill>
                  <a:srgbClr val="00284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9pPr>
          </a:lstStyle>
          <a:p>
            <a:pPr algn="l" eaLnBrk="1" hangingPunct="1"/>
            <a:r>
              <a:rPr lang="en-GB" sz="800" dirty="0" smtClean="0">
                <a:solidFill>
                  <a:schemeClr val="tx1"/>
                </a:solidFill>
                <a:latin typeface="Arial" charset="0"/>
              </a:rPr>
              <a:t>Set up</a:t>
            </a:r>
            <a:endParaRPr lang="en-GB" sz="8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56" name="Right Arrow 26"/>
          <p:cNvSpPr>
            <a:spLocks noChangeArrowheads="1"/>
          </p:cNvSpPr>
          <p:nvPr/>
        </p:nvSpPr>
        <p:spPr bwMode="auto">
          <a:xfrm>
            <a:off x="6068345" y="5019748"/>
            <a:ext cx="352181" cy="144000"/>
          </a:xfrm>
          <a:prstGeom prst="rightArrow">
            <a:avLst>
              <a:gd name="adj1" fmla="val 61907"/>
              <a:gd name="adj2" fmla="val 49196"/>
            </a:avLst>
          </a:prstGeom>
          <a:solidFill>
            <a:srgbClr val="53964A"/>
          </a:solidFill>
          <a:ln w="6350" algn="ctr">
            <a:solidFill>
              <a:srgbClr val="002847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GB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357" name="Text Box 191"/>
          <p:cNvSpPr txBox="1">
            <a:spLocks noChangeArrowheads="1"/>
          </p:cNvSpPr>
          <p:nvPr/>
        </p:nvSpPr>
        <p:spPr bwMode="auto">
          <a:xfrm>
            <a:off x="6654419" y="5004445"/>
            <a:ext cx="208666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25400" algn="ctr">
                <a:solidFill>
                  <a:srgbClr val="00284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800" dirty="0">
                <a:solidFill>
                  <a:schemeClr val="tx1"/>
                </a:solidFill>
                <a:latin typeface="Arial" charset="0"/>
              </a:rPr>
              <a:t>Full Migration from LN – Migration Factory </a:t>
            </a:r>
            <a:endParaRPr lang="en-US" sz="800" dirty="0" smtClean="0">
              <a:solidFill>
                <a:schemeClr val="tx1"/>
              </a:solidFill>
              <a:latin typeface="Arial" charset="0"/>
            </a:endParaRPr>
          </a:p>
          <a:p>
            <a:pPr algn="r" eaLnBrk="1" hangingPunct="1"/>
            <a:r>
              <a:rPr lang="en-US" sz="800" dirty="0" smtClean="0">
                <a:solidFill>
                  <a:schemeClr val="tx1"/>
                </a:solidFill>
                <a:latin typeface="Arial" charset="0"/>
              </a:rPr>
              <a:t>(target: ~2500 users per iteration)</a:t>
            </a:r>
            <a:endParaRPr lang="en-US" sz="8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58" name="Oval 357"/>
          <p:cNvSpPr/>
          <p:nvPr/>
        </p:nvSpPr>
        <p:spPr bwMode="auto">
          <a:xfrm>
            <a:off x="4546870" y="4182005"/>
            <a:ext cx="118534" cy="125240"/>
          </a:xfrm>
          <a:prstGeom prst="ellipse">
            <a:avLst/>
          </a:prstGeom>
          <a:solidFill>
            <a:schemeClr val="bg1">
              <a:lumMod val="50000"/>
            </a:schemeClr>
          </a:solidFill>
          <a:ln w="6350" cap="flat" cmpd="sng" algn="ctr">
            <a:solidFill>
              <a:schemeClr val="accent4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</a:bodyPr>
          <a:lstStyle/>
          <a:p>
            <a:pPr marL="144000" marR="0" indent="-144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tabLst/>
            </a:pPr>
            <a:endParaRPr lang="en-GB" sz="1600" dirty="0" err="1" smtClean="0">
              <a:latin typeface="Danske Text" pitchFamily="-107" charset="0"/>
            </a:endParaRPr>
          </a:p>
        </p:txBody>
      </p:sp>
      <p:sp>
        <p:nvSpPr>
          <p:cNvPr id="359" name="Text Box 191"/>
          <p:cNvSpPr txBox="1">
            <a:spLocks noChangeArrowheads="1"/>
          </p:cNvSpPr>
          <p:nvPr/>
        </p:nvSpPr>
        <p:spPr bwMode="auto">
          <a:xfrm>
            <a:off x="4490616" y="4151268"/>
            <a:ext cx="21592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25400" algn="ctr">
                <a:solidFill>
                  <a:srgbClr val="00284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9pPr>
          </a:lstStyle>
          <a:p>
            <a:pPr algn="l" eaLnBrk="1" hangingPunct="1"/>
            <a:r>
              <a:rPr lang="en-GB" sz="800" dirty="0" smtClean="0">
                <a:solidFill>
                  <a:schemeClr val="bg1"/>
                </a:solidFill>
                <a:latin typeface="Arial" charset="0"/>
              </a:rPr>
              <a:t>1</a:t>
            </a:r>
            <a:endParaRPr lang="en-GB" sz="8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60" name="Rectangle 359"/>
          <p:cNvSpPr/>
          <p:nvPr/>
        </p:nvSpPr>
        <p:spPr bwMode="auto">
          <a:xfrm>
            <a:off x="6462440" y="1164417"/>
            <a:ext cx="2282675" cy="18116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Danske Text" pitchFamily="2" charset="0"/>
            </a:endParaRPr>
          </a:p>
        </p:txBody>
      </p:sp>
      <p:sp>
        <p:nvSpPr>
          <p:cNvPr id="361" name="TextBox 360"/>
          <p:cNvSpPr txBox="1"/>
          <p:nvPr/>
        </p:nvSpPr>
        <p:spPr>
          <a:xfrm>
            <a:off x="6743220" y="1547175"/>
            <a:ext cx="187220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800" dirty="0" smtClean="0"/>
              <a:t>On-Track</a:t>
            </a:r>
            <a:endParaRPr lang="en-GB" sz="800" dirty="0"/>
          </a:p>
        </p:txBody>
      </p:sp>
      <p:sp>
        <p:nvSpPr>
          <p:cNvPr id="362" name="TextBox 361"/>
          <p:cNvSpPr txBox="1"/>
          <p:nvPr/>
        </p:nvSpPr>
        <p:spPr>
          <a:xfrm>
            <a:off x="6743220" y="1710719"/>
            <a:ext cx="18002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800" dirty="0" smtClean="0"/>
              <a:t>At Risk</a:t>
            </a:r>
            <a:endParaRPr lang="en-GB" sz="800" dirty="0"/>
          </a:p>
        </p:txBody>
      </p:sp>
      <p:sp>
        <p:nvSpPr>
          <p:cNvPr id="363" name="TextBox 362"/>
          <p:cNvSpPr txBox="1"/>
          <p:nvPr/>
        </p:nvSpPr>
        <p:spPr>
          <a:xfrm>
            <a:off x="7322604" y="1183597"/>
            <a:ext cx="60113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900" b="1" dirty="0" smtClean="0"/>
              <a:t>Legend</a:t>
            </a:r>
            <a:endParaRPr lang="en-GB" sz="900" b="1" dirty="0"/>
          </a:p>
        </p:txBody>
      </p:sp>
      <p:sp>
        <p:nvSpPr>
          <p:cNvPr id="364" name="TextBox 363"/>
          <p:cNvSpPr txBox="1"/>
          <p:nvPr/>
        </p:nvSpPr>
        <p:spPr>
          <a:xfrm>
            <a:off x="6733695" y="1384014"/>
            <a:ext cx="19442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800" dirty="0" smtClean="0"/>
              <a:t>Complete</a:t>
            </a:r>
            <a:endParaRPr lang="en-GB" sz="800" dirty="0"/>
          </a:p>
        </p:txBody>
      </p:sp>
      <p:sp>
        <p:nvSpPr>
          <p:cNvPr id="365" name="Oval 364"/>
          <p:cNvSpPr/>
          <p:nvPr/>
        </p:nvSpPr>
        <p:spPr bwMode="auto">
          <a:xfrm>
            <a:off x="5031835" y="4458125"/>
            <a:ext cx="118534" cy="125240"/>
          </a:xfrm>
          <a:prstGeom prst="ellipse">
            <a:avLst/>
          </a:prstGeom>
          <a:solidFill>
            <a:schemeClr val="bg1">
              <a:lumMod val="50000"/>
            </a:schemeClr>
          </a:solidFill>
          <a:ln w="6350" cap="flat" cmpd="sng" algn="ctr">
            <a:solidFill>
              <a:schemeClr val="accent4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</a:bodyPr>
          <a:lstStyle/>
          <a:p>
            <a:pPr marL="144000" marR="0" indent="-144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tabLst/>
            </a:pPr>
            <a:endParaRPr lang="en-GB" sz="1600" dirty="0" err="1" smtClean="0">
              <a:latin typeface="Danske Text" pitchFamily="-107" charset="0"/>
            </a:endParaRPr>
          </a:p>
        </p:txBody>
      </p:sp>
      <p:sp>
        <p:nvSpPr>
          <p:cNvPr id="366" name="Text Box 191"/>
          <p:cNvSpPr txBox="1">
            <a:spLocks noChangeArrowheads="1"/>
          </p:cNvSpPr>
          <p:nvPr/>
        </p:nvSpPr>
        <p:spPr bwMode="auto">
          <a:xfrm>
            <a:off x="4973732" y="4414043"/>
            <a:ext cx="21592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25400" algn="ctr">
                <a:solidFill>
                  <a:srgbClr val="00284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9pPr>
          </a:lstStyle>
          <a:p>
            <a:pPr algn="l" eaLnBrk="1" hangingPunct="1"/>
            <a:r>
              <a:rPr lang="en-GB" sz="800" dirty="0" smtClean="0">
                <a:solidFill>
                  <a:schemeClr val="bg1"/>
                </a:solidFill>
                <a:latin typeface="Arial" charset="0"/>
              </a:rPr>
              <a:t>2</a:t>
            </a:r>
            <a:endParaRPr lang="en-GB" sz="8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67" name="Oval 366"/>
          <p:cNvSpPr/>
          <p:nvPr/>
        </p:nvSpPr>
        <p:spPr bwMode="auto">
          <a:xfrm>
            <a:off x="5994268" y="5021235"/>
            <a:ext cx="118534" cy="125240"/>
          </a:xfrm>
          <a:prstGeom prst="ellipse">
            <a:avLst/>
          </a:prstGeom>
          <a:solidFill>
            <a:schemeClr val="bg1">
              <a:lumMod val="50000"/>
            </a:schemeClr>
          </a:solidFill>
          <a:ln w="6350" cap="flat" cmpd="sng" algn="ctr">
            <a:solidFill>
              <a:schemeClr val="accent4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</a:bodyPr>
          <a:lstStyle/>
          <a:p>
            <a:pPr marL="144000" marR="0" indent="-144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tabLst/>
            </a:pPr>
            <a:endParaRPr lang="en-GB" sz="1600" dirty="0" err="1" smtClean="0">
              <a:latin typeface="Danske Text" pitchFamily="-107" charset="0"/>
            </a:endParaRPr>
          </a:p>
        </p:txBody>
      </p:sp>
      <p:sp>
        <p:nvSpPr>
          <p:cNvPr id="368" name="Text Box 191"/>
          <p:cNvSpPr txBox="1">
            <a:spLocks noChangeArrowheads="1"/>
          </p:cNvSpPr>
          <p:nvPr/>
        </p:nvSpPr>
        <p:spPr bwMode="auto">
          <a:xfrm>
            <a:off x="5933784" y="4985759"/>
            <a:ext cx="21592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25400" algn="ctr">
                <a:solidFill>
                  <a:srgbClr val="00284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9pPr>
          </a:lstStyle>
          <a:p>
            <a:pPr algn="l" eaLnBrk="1" hangingPunct="1"/>
            <a:r>
              <a:rPr lang="en-GB" sz="800" dirty="0" smtClean="0">
                <a:solidFill>
                  <a:schemeClr val="bg1"/>
                </a:solidFill>
                <a:latin typeface="Arial" charset="0"/>
              </a:rPr>
              <a:t>3</a:t>
            </a:r>
            <a:endParaRPr lang="en-GB" sz="8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69" name="TextBox 368"/>
          <p:cNvSpPr txBox="1"/>
          <p:nvPr/>
        </p:nvSpPr>
        <p:spPr>
          <a:xfrm>
            <a:off x="6730198" y="2530934"/>
            <a:ext cx="187220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800" dirty="0" smtClean="0"/>
              <a:t>Pilot users migrated to Office 2013</a:t>
            </a:r>
            <a:endParaRPr lang="en-GB" sz="800" dirty="0"/>
          </a:p>
        </p:txBody>
      </p:sp>
      <p:sp>
        <p:nvSpPr>
          <p:cNvPr id="370" name="TextBox 369"/>
          <p:cNvSpPr txBox="1"/>
          <p:nvPr/>
        </p:nvSpPr>
        <p:spPr>
          <a:xfrm>
            <a:off x="6730198" y="2700828"/>
            <a:ext cx="21773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800" dirty="0"/>
              <a:t>U</a:t>
            </a:r>
            <a:r>
              <a:rPr lang="en-GB" sz="800" dirty="0" smtClean="0"/>
              <a:t>sers in iteration migrated to Office 2013</a:t>
            </a:r>
            <a:endParaRPr lang="en-GB" sz="800" dirty="0"/>
          </a:p>
        </p:txBody>
      </p:sp>
      <p:sp>
        <p:nvSpPr>
          <p:cNvPr id="371" name="TextBox 370"/>
          <p:cNvSpPr txBox="1"/>
          <p:nvPr/>
        </p:nvSpPr>
        <p:spPr>
          <a:xfrm>
            <a:off x="6931970" y="2112320"/>
            <a:ext cx="138240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900" b="1" dirty="0" smtClean="0"/>
              <a:t>Critical Dependencies: </a:t>
            </a:r>
            <a:endParaRPr lang="en-GB" sz="900" b="1" dirty="0"/>
          </a:p>
        </p:txBody>
      </p:sp>
      <p:sp>
        <p:nvSpPr>
          <p:cNvPr id="372" name="TextBox 371"/>
          <p:cNvSpPr txBox="1"/>
          <p:nvPr/>
        </p:nvSpPr>
        <p:spPr>
          <a:xfrm>
            <a:off x="6730198" y="2364598"/>
            <a:ext cx="19442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lt-LT" sz="800" dirty="0" smtClean="0"/>
              <a:t>O365 </a:t>
            </a:r>
            <a:r>
              <a:rPr lang="en-GB" sz="800" dirty="0" smtClean="0"/>
              <a:t>users migrated to Office 2013</a:t>
            </a:r>
            <a:endParaRPr lang="en-GB" sz="800" dirty="0"/>
          </a:p>
        </p:txBody>
      </p:sp>
      <p:sp>
        <p:nvSpPr>
          <p:cNvPr id="373" name="Oval 372"/>
          <p:cNvSpPr/>
          <p:nvPr/>
        </p:nvSpPr>
        <p:spPr bwMode="auto">
          <a:xfrm>
            <a:off x="6554309" y="2428104"/>
            <a:ext cx="118534" cy="125240"/>
          </a:xfrm>
          <a:prstGeom prst="ellipse">
            <a:avLst/>
          </a:prstGeom>
          <a:solidFill>
            <a:schemeClr val="bg1">
              <a:lumMod val="50000"/>
            </a:schemeClr>
          </a:solidFill>
          <a:ln w="6350" cap="flat" cmpd="sng" algn="ctr">
            <a:solidFill>
              <a:schemeClr val="accent4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</a:bodyPr>
          <a:lstStyle/>
          <a:p>
            <a:pPr marL="144000" marR="0" indent="-144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tabLst/>
            </a:pPr>
            <a:endParaRPr lang="en-GB" sz="1600" dirty="0" err="1" smtClean="0">
              <a:latin typeface="Danske Text" pitchFamily="-107" charset="0"/>
            </a:endParaRPr>
          </a:p>
        </p:txBody>
      </p:sp>
      <p:sp>
        <p:nvSpPr>
          <p:cNvPr id="374" name="Text Box 191"/>
          <p:cNvSpPr txBox="1">
            <a:spLocks noChangeArrowheads="1"/>
          </p:cNvSpPr>
          <p:nvPr/>
        </p:nvSpPr>
        <p:spPr bwMode="auto">
          <a:xfrm>
            <a:off x="6496206" y="2383836"/>
            <a:ext cx="21592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25400" algn="ctr">
                <a:solidFill>
                  <a:srgbClr val="00284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9pPr>
          </a:lstStyle>
          <a:p>
            <a:pPr algn="l" eaLnBrk="1" hangingPunct="1"/>
            <a:r>
              <a:rPr lang="en-GB" sz="800" dirty="0" smtClean="0">
                <a:solidFill>
                  <a:schemeClr val="bg1"/>
                </a:solidFill>
                <a:latin typeface="Arial" charset="0"/>
              </a:rPr>
              <a:t>1</a:t>
            </a:r>
            <a:endParaRPr lang="en-GB" sz="8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75" name="Oval 374"/>
          <p:cNvSpPr/>
          <p:nvPr/>
        </p:nvSpPr>
        <p:spPr bwMode="auto">
          <a:xfrm>
            <a:off x="6554309" y="2588103"/>
            <a:ext cx="118534" cy="125240"/>
          </a:xfrm>
          <a:prstGeom prst="ellipse">
            <a:avLst/>
          </a:prstGeom>
          <a:solidFill>
            <a:schemeClr val="bg1">
              <a:lumMod val="50000"/>
            </a:schemeClr>
          </a:solidFill>
          <a:ln w="6350" cap="flat" cmpd="sng" algn="ctr">
            <a:solidFill>
              <a:schemeClr val="accent4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</a:bodyPr>
          <a:lstStyle/>
          <a:p>
            <a:pPr marL="144000" marR="0" indent="-144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tabLst/>
            </a:pPr>
            <a:endParaRPr lang="en-GB" sz="1600" dirty="0" err="1" smtClean="0">
              <a:latin typeface="Danske Text" pitchFamily="-107" charset="0"/>
            </a:endParaRPr>
          </a:p>
        </p:txBody>
      </p:sp>
      <p:sp>
        <p:nvSpPr>
          <p:cNvPr id="376" name="Text Box 191"/>
          <p:cNvSpPr txBox="1">
            <a:spLocks noChangeArrowheads="1"/>
          </p:cNvSpPr>
          <p:nvPr/>
        </p:nvSpPr>
        <p:spPr bwMode="auto">
          <a:xfrm>
            <a:off x="6496206" y="2543835"/>
            <a:ext cx="21592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25400" algn="ctr">
                <a:solidFill>
                  <a:srgbClr val="00284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9pPr>
          </a:lstStyle>
          <a:p>
            <a:pPr algn="l" eaLnBrk="1" hangingPunct="1"/>
            <a:r>
              <a:rPr lang="en-GB" sz="800" dirty="0">
                <a:solidFill>
                  <a:schemeClr val="bg1"/>
                </a:solidFill>
                <a:latin typeface="Arial" charset="0"/>
              </a:rPr>
              <a:t>2</a:t>
            </a:r>
          </a:p>
        </p:txBody>
      </p:sp>
      <p:sp>
        <p:nvSpPr>
          <p:cNvPr id="377" name="Oval 376"/>
          <p:cNvSpPr/>
          <p:nvPr/>
        </p:nvSpPr>
        <p:spPr bwMode="auto">
          <a:xfrm>
            <a:off x="6553041" y="2749046"/>
            <a:ext cx="118534" cy="125240"/>
          </a:xfrm>
          <a:prstGeom prst="ellipse">
            <a:avLst/>
          </a:prstGeom>
          <a:solidFill>
            <a:schemeClr val="bg1">
              <a:lumMod val="50000"/>
            </a:schemeClr>
          </a:solidFill>
          <a:ln w="6350" cap="flat" cmpd="sng" algn="ctr">
            <a:solidFill>
              <a:schemeClr val="accent4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</a:bodyPr>
          <a:lstStyle/>
          <a:p>
            <a:pPr marL="144000" marR="0" indent="-144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tabLst/>
            </a:pPr>
            <a:endParaRPr lang="en-GB" sz="1600" dirty="0" err="1" smtClean="0">
              <a:latin typeface="Danske Text" pitchFamily="-107" charset="0"/>
            </a:endParaRPr>
          </a:p>
        </p:txBody>
      </p:sp>
      <p:sp>
        <p:nvSpPr>
          <p:cNvPr id="378" name="Text Box 191"/>
          <p:cNvSpPr txBox="1">
            <a:spLocks noChangeArrowheads="1"/>
          </p:cNvSpPr>
          <p:nvPr/>
        </p:nvSpPr>
        <p:spPr bwMode="auto">
          <a:xfrm>
            <a:off x="6492557" y="2704778"/>
            <a:ext cx="21592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25400" algn="ctr">
                <a:solidFill>
                  <a:srgbClr val="00284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9pPr>
          </a:lstStyle>
          <a:p>
            <a:pPr algn="l" eaLnBrk="1" hangingPunct="1"/>
            <a:r>
              <a:rPr lang="en-GB" sz="800" dirty="0">
                <a:solidFill>
                  <a:schemeClr val="bg1"/>
                </a:solidFill>
                <a:latin typeface="Arial" charset="0"/>
              </a:rPr>
              <a:t>3</a:t>
            </a:r>
          </a:p>
        </p:txBody>
      </p:sp>
      <p:sp>
        <p:nvSpPr>
          <p:cNvPr id="379" name="TextBox 378"/>
          <p:cNvSpPr txBox="1"/>
          <p:nvPr/>
        </p:nvSpPr>
        <p:spPr>
          <a:xfrm>
            <a:off x="6743220" y="1876443"/>
            <a:ext cx="18002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800" dirty="0" smtClean="0"/>
              <a:t>Late</a:t>
            </a:r>
            <a:endParaRPr lang="en-GB" sz="800" dirty="0"/>
          </a:p>
        </p:txBody>
      </p:sp>
      <p:sp>
        <p:nvSpPr>
          <p:cNvPr id="380" name="Right Arrow 26"/>
          <p:cNvSpPr>
            <a:spLocks noChangeArrowheads="1"/>
          </p:cNvSpPr>
          <p:nvPr/>
        </p:nvSpPr>
        <p:spPr bwMode="auto">
          <a:xfrm>
            <a:off x="6553041" y="1427966"/>
            <a:ext cx="182884" cy="144000"/>
          </a:xfrm>
          <a:prstGeom prst="rightArrow">
            <a:avLst>
              <a:gd name="adj1" fmla="val 61907"/>
              <a:gd name="adj2" fmla="val 49196"/>
            </a:avLst>
          </a:prstGeom>
          <a:solidFill>
            <a:schemeClr val="accent1"/>
          </a:solidFill>
          <a:ln w="6350" algn="ctr">
            <a:solidFill>
              <a:srgbClr val="002847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GB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381" name="Right Arrow 26"/>
          <p:cNvSpPr>
            <a:spLocks noChangeArrowheads="1"/>
          </p:cNvSpPr>
          <p:nvPr/>
        </p:nvSpPr>
        <p:spPr bwMode="auto">
          <a:xfrm>
            <a:off x="6553986" y="1599014"/>
            <a:ext cx="182884" cy="144000"/>
          </a:xfrm>
          <a:prstGeom prst="rightArrow">
            <a:avLst>
              <a:gd name="adj1" fmla="val 61907"/>
              <a:gd name="adj2" fmla="val 49196"/>
            </a:avLst>
          </a:prstGeom>
          <a:solidFill>
            <a:srgbClr val="53964A"/>
          </a:solidFill>
          <a:ln w="6350" algn="ctr">
            <a:solidFill>
              <a:srgbClr val="002847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GB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382" name="Right Arrow 26"/>
          <p:cNvSpPr>
            <a:spLocks noChangeArrowheads="1"/>
          </p:cNvSpPr>
          <p:nvPr/>
        </p:nvSpPr>
        <p:spPr bwMode="auto">
          <a:xfrm>
            <a:off x="6554780" y="1764969"/>
            <a:ext cx="182884" cy="144000"/>
          </a:xfrm>
          <a:prstGeom prst="rightArrow">
            <a:avLst>
              <a:gd name="adj1" fmla="val 61907"/>
              <a:gd name="adj2" fmla="val 49196"/>
            </a:avLst>
          </a:prstGeom>
          <a:solidFill>
            <a:srgbClr val="FFC000"/>
          </a:solidFill>
          <a:ln w="6350" algn="ctr">
            <a:solidFill>
              <a:srgbClr val="002847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GB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383" name="Right Arrow 26"/>
          <p:cNvSpPr>
            <a:spLocks noChangeArrowheads="1"/>
          </p:cNvSpPr>
          <p:nvPr/>
        </p:nvSpPr>
        <p:spPr bwMode="auto">
          <a:xfrm>
            <a:off x="6556033" y="1926602"/>
            <a:ext cx="182884" cy="144000"/>
          </a:xfrm>
          <a:prstGeom prst="rightArrow">
            <a:avLst>
              <a:gd name="adj1" fmla="val 61907"/>
              <a:gd name="adj2" fmla="val 49196"/>
            </a:avLst>
          </a:prstGeom>
          <a:solidFill>
            <a:srgbClr val="E10D00"/>
          </a:solidFill>
          <a:ln w="6350" algn="ctr">
            <a:solidFill>
              <a:srgbClr val="002847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GB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384" name="AutoShape 1074"/>
          <p:cNvSpPr>
            <a:spLocks noChangeArrowheads="1"/>
          </p:cNvSpPr>
          <p:nvPr/>
        </p:nvSpPr>
        <p:spPr bwMode="auto">
          <a:xfrm>
            <a:off x="2735078" y="1672520"/>
            <a:ext cx="103187" cy="109537"/>
          </a:xfrm>
          <a:prstGeom prst="diamond">
            <a:avLst/>
          </a:prstGeom>
          <a:solidFill>
            <a:schemeClr val="accent1"/>
          </a:solidFill>
          <a:ln w="3175">
            <a:solidFill>
              <a:schemeClr val="accent4">
                <a:lumMod val="1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 sz="800" dirty="0">
              <a:solidFill>
                <a:schemeClr val="tx1"/>
              </a:solidFill>
              <a:latin typeface="Arial" charset="0"/>
              <a:ea typeface="MS PGothic" pitchFamily="34" charset="-128"/>
            </a:endParaRPr>
          </a:p>
        </p:txBody>
      </p:sp>
      <p:sp>
        <p:nvSpPr>
          <p:cNvPr id="385" name="Text Box 191"/>
          <p:cNvSpPr txBox="1">
            <a:spLocks noChangeArrowheads="1"/>
          </p:cNvSpPr>
          <p:nvPr/>
        </p:nvSpPr>
        <p:spPr bwMode="auto">
          <a:xfrm>
            <a:off x="2750292" y="1612818"/>
            <a:ext cx="738146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25400" algn="ctr">
                <a:solidFill>
                  <a:srgbClr val="00284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9pPr>
          </a:lstStyle>
          <a:p>
            <a:pPr algn="l" eaLnBrk="1" hangingPunct="1"/>
            <a:r>
              <a:rPr lang="en-GB" sz="800" dirty="0" smtClean="0">
                <a:solidFill>
                  <a:schemeClr val="tx1"/>
                </a:solidFill>
                <a:latin typeface="Arial" charset="0"/>
              </a:rPr>
              <a:t>1</a:t>
            </a:r>
            <a:r>
              <a:rPr lang="en-GB" sz="800" baseline="30000" dirty="0" smtClean="0">
                <a:solidFill>
                  <a:schemeClr val="tx1"/>
                </a:solidFill>
                <a:latin typeface="Arial" charset="0"/>
              </a:rPr>
              <a:t>st</a:t>
            </a:r>
            <a:r>
              <a:rPr lang="en-GB" sz="800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en-GB" sz="800" dirty="0" err="1" smtClean="0">
                <a:solidFill>
                  <a:schemeClr val="tx1"/>
                </a:solidFill>
                <a:latin typeface="Arial" charset="0"/>
              </a:rPr>
              <a:t>SteerCo</a:t>
            </a:r>
            <a:endParaRPr lang="en-GB" sz="8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86" name="Right Arrow 26"/>
          <p:cNvSpPr>
            <a:spLocks noChangeArrowheads="1"/>
          </p:cNvSpPr>
          <p:nvPr/>
        </p:nvSpPr>
        <p:spPr bwMode="auto">
          <a:xfrm>
            <a:off x="4294383" y="1891984"/>
            <a:ext cx="215376" cy="144000"/>
          </a:xfrm>
          <a:prstGeom prst="rightArrow">
            <a:avLst>
              <a:gd name="adj1" fmla="val 61907"/>
              <a:gd name="adj2" fmla="val 49196"/>
            </a:avLst>
          </a:prstGeom>
          <a:solidFill>
            <a:srgbClr val="53964A"/>
          </a:solidFill>
          <a:ln w="6350" algn="ctr">
            <a:solidFill>
              <a:srgbClr val="002847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GB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387" name="Text Box 191"/>
          <p:cNvSpPr txBox="1">
            <a:spLocks noChangeArrowheads="1"/>
          </p:cNvSpPr>
          <p:nvPr/>
        </p:nvSpPr>
        <p:spPr bwMode="auto">
          <a:xfrm>
            <a:off x="4437400" y="1753333"/>
            <a:ext cx="197220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25400" algn="ctr">
                <a:solidFill>
                  <a:srgbClr val="00284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9pPr>
          </a:lstStyle>
          <a:p>
            <a:pPr algn="l" eaLnBrk="1" hangingPunct="1"/>
            <a:r>
              <a:rPr lang="en-GB" sz="800" dirty="0" smtClean="0">
                <a:solidFill>
                  <a:schemeClr val="tx1"/>
                </a:solidFill>
                <a:latin typeface="Arial" charset="0"/>
              </a:rPr>
              <a:t>Detail Plan updates following specific functionality estimation </a:t>
            </a:r>
            <a:endParaRPr lang="en-GB" sz="8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388" name="Right Arrow 26"/>
          <p:cNvSpPr>
            <a:spLocks noChangeArrowheads="1"/>
          </p:cNvSpPr>
          <p:nvPr/>
        </p:nvSpPr>
        <p:spPr bwMode="auto">
          <a:xfrm>
            <a:off x="6420526" y="5116810"/>
            <a:ext cx="352181" cy="144000"/>
          </a:xfrm>
          <a:prstGeom prst="rightArrow">
            <a:avLst>
              <a:gd name="adj1" fmla="val 61907"/>
              <a:gd name="adj2" fmla="val 49196"/>
            </a:avLst>
          </a:prstGeom>
          <a:solidFill>
            <a:srgbClr val="53964A"/>
          </a:solidFill>
          <a:ln w="6350" algn="ctr">
            <a:solidFill>
              <a:srgbClr val="002847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GB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389" name="Right Arrow 26"/>
          <p:cNvSpPr>
            <a:spLocks noChangeArrowheads="1"/>
          </p:cNvSpPr>
          <p:nvPr/>
        </p:nvSpPr>
        <p:spPr bwMode="auto">
          <a:xfrm>
            <a:off x="6772707" y="5223740"/>
            <a:ext cx="352181" cy="144000"/>
          </a:xfrm>
          <a:prstGeom prst="rightArrow">
            <a:avLst>
              <a:gd name="adj1" fmla="val 61907"/>
              <a:gd name="adj2" fmla="val 49196"/>
            </a:avLst>
          </a:prstGeom>
          <a:solidFill>
            <a:srgbClr val="53964A"/>
          </a:solidFill>
          <a:ln w="6350" algn="ctr">
            <a:solidFill>
              <a:srgbClr val="002847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GB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390" name="Right Arrow 26"/>
          <p:cNvSpPr>
            <a:spLocks noChangeArrowheads="1"/>
          </p:cNvSpPr>
          <p:nvPr/>
        </p:nvSpPr>
        <p:spPr bwMode="auto">
          <a:xfrm>
            <a:off x="7124888" y="5320802"/>
            <a:ext cx="352181" cy="144000"/>
          </a:xfrm>
          <a:prstGeom prst="rightArrow">
            <a:avLst>
              <a:gd name="adj1" fmla="val 61907"/>
              <a:gd name="adj2" fmla="val 49196"/>
            </a:avLst>
          </a:prstGeom>
          <a:solidFill>
            <a:srgbClr val="53964A"/>
          </a:solidFill>
          <a:ln w="6350" algn="ctr">
            <a:solidFill>
              <a:srgbClr val="002847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GB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391" name="Right Arrow 26"/>
          <p:cNvSpPr>
            <a:spLocks noChangeArrowheads="1"/>
          </p:cNvSpPr>
          <p:nvPr/>
        </p:nvSpPr>
        <p:spPr bwMode="auto">
          <a:xfrm>
            <a:off x="7477069" y="5437824"/>
            <a:ext cx="352181" cy="144000"/>
          </a:xfrm>
          <a:prstGeom prst="rightArrow">
            <a:avLst>
              <a:gd name="adj1" fmla="val 61907"/>
              <a:gd name="adj2" fmla="val 49196"/>
            </a:avLst>
          </a:prstGeom>
          <a:solidFill>
            <a:srgbClr val="53964A"/>
          </a:solidFill>
          <a:ln w="6350" algn="ctr">
            <a:solidFill>
              <a:srgbClr val="002847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GB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392" name="Right Arrow 26"/>
          <p:cNvSpPr>
            <a:spLocks noChangeArrowheads="1"/>
          </p:cNvSpPr>
          <p:nvPr/>
        </p:nvSpPr>
        <p:spPr bwMode="auto">
          <a:xfrm>
            <a:off x="7829250" y="5534886"/>
            <a:ext cx="352181" cy="144000"/>
          </a:xfrm>
          <a:prstGeom prst="rightArrow">
            <a:avLst>
              <a:gd name="adj1" fmla="val 61907"/>
              <a:gd name="adj2" fmla="val 49196"/>
            </a:avLst>
          </a:prstGeom>
          <a:solidFill>
            <a:srgbClr val="53964A"/>
          </a:solidFill>
          <a:ln w="6350" algn="ctr">
            <a:solidFill>
              <a:srgbClr val="002847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GB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393" name="Right Arrow 26"/>
          <p:cNvSpPr>
            <a:spLocks noChangeArrowheads="1"/>
          </p:cNvSpPr>
          <p:nvPr/>
        </p:nvSpPr>
        <p:spPr bwMode="auto">
          <a:xfrm>
            <a:off x="8181431" y="5641816"/>
            <a:ext cx="352181" cy="144000"/>
          </a:xfrm>
          <a:prstGeom prst="rightArrow">
            <a:avLst>
              <a:gd name="adj1" fmla="val 61907"/>
              <a:gd name="adj2" fmla="val 49196"/>
            </a:avLst>
          </a:prstGeom>
          <a:solidFill>
            <a:srgbClr val="53964A"/>
          </a:solidFill>
          <a:ln w="6350" algn="ctr">
            <a:solidFill>
              <a:srgbClr val="002847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GB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394" name="Right Arrow 26"/>
          <p:cNvSpPr>
            <a:spLocks noChangeArrowheads="1"/>
          </p:cNvSpPr>
          <p:nvPr/>
        </p:nvSpPr>
        <p:spPr bwMode="auto">
          <a:xfrm>
            <a:off x="8533612" y="5738878"/>
            <a:ext cx="352181" cy="144000"/>
          </a:xfrm>
          <a:prstGeom prst="rightArrow">
            <a:avLst>
              <a:gd name="adj1" fmla="val 61907"/>
              <a:gd name="adj2" fmla="val 49196"/>
            </a:avLst>
          </a:prstGeom>
          <a:solidFill>
            <a:srgbClr val="53964A"/>
          </a:solidFill>
          <a:ln w="6350" algn="ctr">
            <a:solidFill>
              <a:srgbClr val="002847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GB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395" name="Oval 394"/>
          <p:cNvSpPr/>
          <p:nvPr/>
        </p:nvSpPr>
        <p:spPr bwMode="auto">
          <a:xfrm>
            <a:off x="6373046" y="5128957"/>
            <a:ext cx="118534" cy="125240"/>
          </a:xfrm>
          <a:prstGeom prst="ellipse">
            <a:avLst/>
          </a:prstGeom>
          <a:solidFill>
            <a:schemeClr val="bg1">
              <a:lumMod val="50000"/>
            </a:schemeClr>
          </a:solidFill>
          <a:ln w="6350" cap="flat" cmpd="sng" algn="ctr">
            <a:solidFill>
              <a:schemeClr val="accent4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</a:bodyPr>
          <a:lstStyle/>
          <a:p>
            <a:pPr marL="144000" marR="0" indent="-144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tabLst/>
            </a:pPr>
            <a:endParaRPr lang="en-GB" sz="1600" dirty="0" err="1" smtClean="0">
              <a:latin typeface="Danske Text" pitchFamily="-107" charset="0"/>
            </a:endParaRPr>
          </a:p>
        </p:txBody>
      </p:sp>
      <p:sp>
        <p:nvSpPr>
          <p:cNvPr id="396" name="Text Box 191"/>
          <p:cNvSpPr txBox="1">
            <a:spLocks noChangeArrowheads="1"/>
          </p:cNvSpPr>
          <p:nvPr/>
        </p:nvSpPr>
        <p:spPr bwMode="auto">
          <a:xfrm>
            <a:off x="6312562" y="5084689"/>
            <a:ext cx="21592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25400" algn="ctr">
                <a:solidFill>
                  <a:srgbClr val="00284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9pPr>
          </a:lstStyle>
          <a:p>
            <a:pPr algn="l" eaLnBrk="1" hangingPunct="1"/>
            <a:r>
              <a:rPr lang="en-GB" sz="800" dirty="0" smtClean="0">
                <a:solidFill>
                  <a:schemeClr val="bg1"/>
                </a:solidFill>
                <a:latin typeface="Arial" charset="0"/>
              </a:rPr>
              <a:t>3</a:t>
            </a:r>
            <a:endParaRPr lang="en-GB" sz="8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97" name="Oval 396"/>
          <p:cNvSpPr/>
          <p:nvPr/>
        </p:nvSpPr>
        <p:spPr bwMode="auto">
          <a:xfrm>
            <a:off x="6725227" y="5230007"/>
            <a:ext cx="118534" cy="125240"/>
          </a:xfrm>
          <a:prstGeom prst="ellipse">
            <a:avLst/>
          </a:prstGeom>
          <a:solidFill>
            <a:schemeClr val="bg1">
              <a:lumMod val="50000"/>
            </a:schemeClr>
          </a:solidFill>
          <a:ln w="6350" cap="flat" cmpd="sng" algn="ctr">
            <a:solidFill>
              <a:schemeClr val="accent4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</a:bodyPr>
          <a:lstStyle/>
          <a:p>
            <a:pPr marL="144000" marR="0" indent="-144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tabLst/>
            </a:pPr>
            <a:endParaRPr lang="en-GB" sz="1600" dirty="0" err="1" smtClean="0">
              <a:latin typeface="Danske Text" pitchFamily="-107" charset="0"/>
            </a:endParaRPr>
          </a:p>
        </p:txBody>
      </p:sp>
      <p:sp>
        <p:nvSpPr>
          <p:cNvPr id="398" name="Text Box 191"/>
          <p:cNvSpPr txBox="1">
            <a:spLocks noChangeArrowheads="1"/>
          </p:cNvSpPr>
          <p:nvPr/>
        </p:nvSpPr>
        <p:spPr bwMode="auto">
          <a:xfrm>
            <a:off x="6664743" y="5185739"/>
            <a:ext cx="21592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25400" algn="ctr">
                <a:solidFill>
                  <a:srgbClr val="00284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9pPr>
          </a:lstStyle>
          <a:p>
            <a:pPr algn="l" eaLnBrk="1" hangingPunct="1"/>
            <a:r>
              <a:rPr lang="en-GB" sz="800" dirty="0" smtClean="0">
                <a:solidFill>
                  <a:schemeClr val="bg1"/>
                </a:solidFill>
                <a:latin typeface="Arial" charset="0"/>
              </a:rPr>
              <a:t>3</a:t>
            </a:r>
            <a:endParaRPr lang="en-GB" sz="8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99" name="Oval 398"/>
          <p:cNvSpPr/>
          <p:nvPr/>
        </p:nvSpPr>
        <p:spPr bwMode="auto">
          <a:xfrm>
            <a:off x="7091000" y="5336471"/>
            <a:ext cx="118534" cy="125240"/>
          </a:xfrm>
          <a:prstGeom prst="ellipse">
            <a:avLst/>
          </a:prstGeom>
          <a:solidFill>
            <a:schemeClr val="bg1">
              <a:lumMod val="50000"/>
            </a:schemeClr>
          </a:solidFill>
          <a:ln w="6350" cap="flat" cmpd="sng" algn="ctr">
            <a:solidFill>
              <a:schemeClr val="accent4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</a:bodyPr>
          <a:lstStyle/>
          <a:p>
            <a:pPr marL="144000" marR="0" indent="-144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tabLst/>
            </a:pPr>
            <a:endParaRPr lang="en-GB" sz="1600" dirty="0" err="1" smtClean="0">
              <a:latin typeface="Danske Text" pitchFamily="-107" charset="0"/>
            </a:endParaRPr>
          </a:p>
        </p:txBody>
      </p:sp>
      <p:sp>
        <p:nvSpPr>
          <p:cNvPr id="400" name="Text Box 191"/>
          <p:cNvSpPr txBox="1">
            <a:spLocks noChangeArrowheads="1"/>
          </p:cNvSpPr>
          <p:nvPr/>
        </p:nvSpPr>
        <p:spPr bwMode="auto">
          <a:xfrm>
            <a:off x="7030516" y="5292203"/>
            <a:ext cx="21592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25400" algn="ctr">
                <a:solidFill>
                  <a:srgbClr val="00284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9pPr>
          </a:lstStyle>
          <a:p>
            <a:pPr algn="l" eaLnBrk="1" hangingPunct="1"/>
            <a:r>
              <a:rPr lang="en-GB" sz="800" dirty="0" smtClean="0">
                <a:solidFill>
                  <a:schemeClr val="bg1"/>
                </a:solidFill>
                <a:latin typeface="Arial" charset="0"/>
              </a:rPr>
              <a:t>3</a:t>
            </a:r>
            <a:endParaRPr lang="en-GB" sz="8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01" name="Oval 400"/>
          <p:cNvSpPr/>
          <p:nvPr/>
        </p:nvSpPr>
        <p:spPr bwMode="auto">
          <a:xfrm>
            <a:off x="7429589" y="5445451"/>
            <a:ext cx="118534" cy="125240"/>
          </a:xfrm>
          <a:prstGeom prst="ellipse">
            <a:avLst/>
          </a:prstGeom>
          <a:solidFill>
            <a:schemeClr val="bg1">
              <a:lumMod val="50000"/>
            </a:schemeClr>
          </a:solidFill>
          <a:ln w="6350" cap="flat" cmpd="sng" algn="ctr">
            <a:solidFill>
              <a:schemeClr val="accent4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</a:bodyPr>
          <a:lstStyle/>
          <a:p>
            <a:pPr marL="144000" marR="0" indent="-144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tabLst/>
            </a:pPr>
            <a:endParaRPr lang="en-GB" sz="1600" dirty="0" err="1" smtClean="0">
              <a:latin typeface="Danske Text" pitchFamily="-107" charset="0"/>
            </a:endParaRPr>
          </a:p>
        </p:txBody>
      </p:sp>
      <p:sp>
        <p:nvSpPr>
          <p:cNvPr id="402" name="Text Box 191"/>
          <p:cNvSpPr txBox="1">
            <a:spLocks noChangeArrowheads="1"/>
          </p:cNvSpPr>
          <p:nvPr/>
        </p:nvSpPr>
        <p:spPr bwMode="auto">
          <a:xfrm>
            <a:off x="7369105" y="5401183"/>
            <a:ext cx="21592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25400" algn="ctr">
                <a:solidFill>
                  <a:srgbClr val="00284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9pPr>
          </a:lstStyle>
          <a:p>
            <a:pPr algn="l" eaLnBrk="1" hangingPunct="1"/>
            <a:r>
              <a:rPr lang="en-GB" sz="800" dirty="0" smtClean="0">
                <a:solidFill>
                  <a:schemeClr val="bg1"/>
                </a:solidFill>
                <a:latin typeface="Arial" charset="0"/>
              </a:rPr>
              <a:t>3</a:t>
            </a:r>
            <a:endParaRPr lang="en-GB" sz="8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03" name="Oval 402"/>
          <p:cNvSpPr/>
          <p:nvPr/>
        </p:nvSpPr>
        <p:spPr bwMode="auto">
          <a:xfrm>
            <a:off x="7793806" y="5551272"/>
            <a:ext cx="118534" cy="125240"/>
          </a:xfrm>
          <a:prstGeom prst="ellipse">
            <a:avLst/>
          </a:prstGeom>
          <a:solidFill>
            <a:schemeClr val="bg1">
              <a:lumMod val="50000"/>
            </a:schemeClr>
          </a:solidFill>
          <a:ln w="6350" cap="flat" cmpd="sng" algn="ctr">
            <a:solidFill>
              <a:schemeClr val="accent4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</a:bodyPr>
          <a:lstStyle/>
          <a:p>
            <a:pPr marL="144000" marR="0" indent="-144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tabLst/>
            </a:pPr>
            <a:endParaRPr lang="en-GB" sz="1600" dirty="0" err="1" smtClean="0">
              <a:latin typeface="Danske Text" pitchFamily="-107" charset="0"/>
            </a:endParaRPr>
          </a:p>
        </p:txBody>
      </p:sp>
      <p:sp>
        <p:nvSpPr>
          <p:cNvPr id="404" name="Text Box 191"/>
          <p:cNvSpPr txBox="1">
            <a:spLocks noChangeArrowheads="1"/>
          </p:cNvSpPr>
          <p:nvPr/>
        </p:nvSpPr>
        <p:spPr bwMode="auto">
          <a:xfrm>
            <a:off x="7733322" y="5507004"/>
            <a:ext cx="21592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25400" algn="ctr">
                <a:solidFill>
                  <a:srgbClr val="00284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9pPr>
          </a:lstStyle>
          <a:p>
            <a:pPr algn="l" eaLnBrk="1" hangingPunct="1"/>
            <a:r>
              <a:rPr lang="en-GB" sz="800" dirty="0" smtClean="0">
                <a:solidFill>
                  <a:schemeClr val="bg1"/>
                </a:solidFill>
                <a:latin typeface="Arial" charset="0"/>
              </a:rPr>
              <a:t>3</a:t>
            </a:r>
            <a:endParaRPr lang="en-GB" sz="8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05" name="Oval 404"/>
          <p:cNvSpPr/>
          <p:nvPr/>
        </p:nvSpPr>
        <p:spPr bwMode="auto">
          <a:xfrm>
            <a:off x="8140560" y="5643314"/>
            <a:ext cx="118534" cy="125240"/>
          </a:xfrm>
          <a:prstGeom prst="ellipse">
            <a:avLst/>
          </a:prstGeom>
          <a:solidFill>
            <a:schemeClr val="bg1">
              <a:lumMod val="50000"/>
            </a:schemeClr>
          </a:solidFill>
          <a:ln w="6350" cap="flat" cmpd="sng" algn="ctr">
            <a:solidFill>
              <a:schemeClr val="accent4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</a:bodyPr>
          <a:lstStyle/>
          <a:p>
            <a:pPr marL="144000" marR="0" indent="-144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tabLst/>
            </a:pPr>
            <a:endParaRPr lang="en-GB" sz="1600" dirty="0" err="1" smtClean="0">
              <a:latin typeface="Danske Text" pitchFamily="-107" charset="0"/>
            </a:endParaRPr>
          </a:p>
        </p:txBody>
      </p:sp>
      <p:sp>
        <p:nvSpPr>
          <p:cNvPr id="406" name="Text Box 191"/>
          <p:cNvSpPr txBox="1">
            <a:spLocks noChangeArrowheads="1"/>
          </p:cNvSpPr>
          <p:nvPr/>
        </p:nvSpPr>
        <p:spPr bwMode="auto">
          <a:xfrm>
            <a:off x="8080076" y="5599046"/>
            <a:ext cx="21592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25400" algn="ctr">
                <a:solidFill>
                  <a:srgbClr val="00284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9pPr>
          </a:lstStyle>
          <a:p>
            <a:pPr algn="l" eaLnBrk="1" hangingPunct="1"/>
            <a:r>
              <a:rPr lang="en-GB" sz="800" dirty="0" smtClean="0">
                <a:solidFill>
                  <a:schemeClr val="bg1"/>
                </a:solidFill>
                <a:latin typeface="Arial" charset="0"/>
              </a:rPr>
              <a:t>3</a:t>
            </a:r>
            <a:endParaRPr lang="en-GB" sz="8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07" name="Oval 406"/>
          <p:cNvSpPr/>
          <p:nvPr/>
        </p:nvSpPr>
        <p:spPr bwMode="auto">
          <a:xfrm>
            <a:off x="8494176" y="5751036"/>
            <a:ext cx="118534" cy="125240"/>
          </a:xfrm>
          <a:prstGeom prst="ellipse">
            <a:avLst/>
          </a:prstGeom>
          <a:solidFill>
            <a:schemeClr val="bg1">
              <a:lumMod val="50000"/>
            </a:schemeClr>
          </a:solidFill>
          <a:ln w="6350" cap="flat" cmpd="sng" algn="ctr">
            <a:solidFill>
              <a:schemeClr val="accent4">
                <a:lumMod val="1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</a:bodyPr>
          <a:lstStyle/>
          <a:p>
            <a:pPr marL="144000" marR="0" indent="-144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tabLst/>
            </a:pPr>
            <a:endParaRPr lang="en-GB" sz="1600" dirty="0" err="1" smtClean="0">
              <a:latin typeface="Danske Text" pitchFamily="-107" charset="0"/>
            </a:endParaRPr>
          </a:p>
        </p:txBody>
      </p:sp>
      <p:sp>
        <p:nvSpPr>
          <p:cNvPr id="408" name="Text Box 191"/>
          <p:cNvSpPr txBox="1">
            <a:spLocks noChangeArrowheads="1"/>
          </p:cNvSpPr>
          <p:nvPr/>
        </p:nvSpPr>
        <p:spPr bwMode="auto">
          <a:xfrm>
            <a:off x="8433692" y="5706768"/>
            <a:ext cx="21592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25400" algn="ctr">
                <a:solidFill>
                  <a:srgbClr val="00284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9pPr>
          </a:lstStyle>
          <a:p>
            <a:pPr algn="l" eaLnBrk="1" hangingPunct="1"/>
            <a:r>
              <a:rPr lang="en-GB" sz="800" dirty="0" smtClean="0">
                <a:solidFill>
                  <a:schemeClr val="bg1"/>
                </a:solidFill>
                <a:latin typeface="Arial" charset="0"/>
              </a:rPr>
              <a:t>3</a:t>
            </a:r>
            <a:endParaRPr lang="en-GB" sz="800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409" name="Right Arrow 26"/>
          <p:cNvSpPr>
            <a:spLocks noChangeArrowheads="1"/>
          </p:cNvSpPr>
          <p:nvPr/>
        </p:nvSpPr>
        <p:spPr bwMode="auto">
          <a:xfrm>
            <a:off x="8157616" y="5992617"/>
            <a:ext cx="736799" cy="140645"/>
          </a:xfrm>
          <a:prstGeom prst="rightArrow">
            <a:avLst>
              <a:gd name="adj1" fmla="val 61907"/>
              <a:gd name="adj2" fmla="val 49196"/>
            </a:avLst>
          </a:prstGeom>
          <a:solidFill>
            <a:srgbClr val="53964A"/>
          </a:solidFill>
          <a:ln w="6350" algn="ctr">
            <a:solidFill>
              <a:srgbClr val="002847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GB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410" name="Text Box 191"/>
          <p:cNvSpPr txBox="1">
            <a:spLocks noChangeArrowheads="1"/>
          </p:cNvSpPr>
          <p:nvPr/>
        </p:nvSpPr>
        <p:spPr bwMode="auto">
          <a:xfrm>
            <a:off x="8196625" y="5854662"/>
            <a:ext cx="62842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25400" algn="ctr">
                <a:solidFill>
                  <a:srgbClr val="00284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800" dirty="0" smtClean="0">
                <a:solidFill>
                  <a:schemeClr val="tx1"/>
                </a:solidFill>
                <a:latin typeface="Arial" charset="0"/>
              </a:rPr>
              <a:t>Planning</a:t>
            </a:r>
            <a:endParaRPr lang="en-US" sz="8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11" name="5-Point Star 410"/>
          <p:cNvSpPr/>
          <p:nvPr/>
        </p:nvSpPr>
        <p:spPr bwMode="auto">
          <a:xfrm>
            <a:off x="8825048" y="5718758"/>
            <a:ext cx="172570" cy="160430"/>
          </a:xfrm>
          <a:prstGeom prst="star5">
            <a:avLst/>
          </a:prstGeom>
          <a:solidFill>
            <a:srgbClr val="D0D0B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t" anchorCtr="0" compatLnSpc="1">
            <a:prstTxWarp prst="textNoShape">
              <a:avLst/>
            </a:prstTxWarp>
          </a:bodyPr>
          <a:lstStyle/>
          <a:p>
            <a:pPr marL="144000" marR="0" indent="-1440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tabLst/>
            </a:pPr>
            <a:endParaRPr lang="en-GB" sz="1600" dirty="0" err="1" smtClean="0">
              <a:latin typeface="Danske Text" pitchFamily="-107" charset="0"/>
            </a:endParaRPr>
          </a:p>
        </p:txBody>
      </p:sp>
      <p:sp>
        <p:nvSpPr>
          <p:cNvPr id="412" name="Text Box 191"/>
          <p:cNvSpPr txBox="1">
            <a:spLocks noChangeArrowheads="1"/>
          </p:cNvSpPr>
          <p:nvPr/>
        </p:nvSpPr>
        <p:spPr bwMode="auto">
          <a:xfrm>
            <a:off x="8334476" y="5280412"/>
            <a:ext cx="71143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25400" algn="ctr">
                <a:solidFill>
                  <a:srgbClr val="00284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9pPr>
          </a:lstStyle>
          <a:p>
            <a:pPr algn="l" eaLnBrk="1" hangingPunct="1"/>
            <a:r>
              <a:rPr lang="en-GB" sz="800" dirty="0" smtClean="0">
                <a:solidFill>
                  <a:schemeClr val="tx1"/>
                </a:solidFill>
                <a:latin typeface="Arial" charset="0"/>
              </a:rPr>
              <a:t>Migrations Complete</a:t>
            </a:r>
            <a:endParaRPr lang="en-GB" sz="800" dirty="0">
              <a:solidFill>
                <a:schemeClr val="tx1"/>
              </a:solidFill>
              <a:latin typeface="Arial" charset="0"/>
            </a:endParaRPr>
          </a:p>
        </p:txBody>
      </p:sp>
      <p:cxnSp>
        <p:nvCxnSpPr>
          <p:cNvPr id="413" name="Straight Arrow Connector 412"/>
          <p:cNvCxnSpPr/>
          <p:nvPr/>
        </p:nvCxnSpPr>
        <p:spPr bwMode="auto">
          <a:xfrm flipH="1" flipV="1">
            <a:off x="8849379" y="5534886"/>
            <a:ext cx="64980" cy="19774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14" name="Right Arrow 26"/>
          <p:cNvSpPr>
            <a:spLocks noChangeArrowheads="1"/>
          </p:cNvSpPr>
          <p:nvPr/>
        </p:nvSpPr>
        <p:spPr bwMode="auto">
          <a:xfrm>
            <a:off x="4612742" y="6180885"/>
            <a:ext cx="1433106" cy="167625"/>
          </a:xfrm>
          <a:prstGeom prst="rightArrow">
            <a:avLst>
              <a:gd name="adj1" fmla="val 61907"/>
              <a:gd name="adj2" fmla="val 49196"/>
            </a:avLst>
          </a:prstGeom>
          <a:solidFill>
            <a:srgbClr val="E1BD00"/>
          </a:solidFill>
          <a:ln w="6350" algn="ctr">
            <a:solidFill>
              <a:srgbClr val="002847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GB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416" name="Right Arrow 26"/>
          <p:cNvSpPr>
            <a:spLocks noChangeArrowheads="1"/>
          </p:cNvSpPr>
          <p:nvPr/>
        </p:nvSpPr>
        <p:spPr bwMode="auto">
          <a:xfrm>
            <a:off x="5076324" y="6505998"/>
            <a:ext cx="2847416" cy="170372"/>
          </a:xfrm>
          <a:prstGeom prst="rightArrow">
            <a:avLst>
              <a:gd name="adj1" fmla="val 61907"/>
              <a:gd name="adj2" fmla="val 49196"/>
            </a:avLst>
          </a:prstGeom>
          <a:solidFill>
            <a:srgbClr val="E1BD00"/>
          </a:solidFill>
          <a:ln w="6350" algn="ctr">
            <a:solidFill>
              <a:srgbClr val="002847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GB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417" name="Text Box 191"/>
          <p:cNvSpPr txBox="1">
            <a:spLocks noChangeArrowheads="1"/>
          </p:cNvSpPr>
          <p:nvPr/>
        </p:nvSpPr>
        <p:spPr bwMode="auto">
          <a:xfrm>
            <a:off x="5028458" y="6161577"/>
            <a:ext cx="193009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25400" algn="ctr">
                <a:solidFill>
                  <a:srgbClr val="00284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9pPr>
          </a:lstStyle>
          <a:p>
            <a:pPr algn="l" eaLnBrk="1" hangingPunct="1"/>
            <a:r>
              <a:rPr lang="en-GB" sz="800" dirty="0" smtClean="0">
                <a:solidFill>
                  <a:schemeClr val="tx1"/>
                </a:solidFill>
                <a:latin typeface="Arial" charset="0"/>
              </a:rPr>
              <a:t>Testing</a:t>
            </a:r>
            <a:endParaRPr lang="en-GB" sz="8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19" name="Text Box 191"/>
          <p:cNvSpPr txBox="1">
            <a:spLocks noChangeArrowheads="1"/>
          </p:cNvSpPr>
          <p:nvPr/>
        </p:nvSpPr>
        <p:spPr bwMode="auto">
          <a:xfrm>
            <a:off x="5378179" y="6483599"/>
            <a:ext cx="381458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25400" algn="ctr">
                <a:solidFill>
                  <a:srgbClr val="00284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9pPr>
          </a:lstStyle>
          <a:p>
            <a:pPr algn="l" eaLnBrk="1" hangingPunct="1"/>
            <a:r>
              <a:rPr lang="en-GB" sz="800" dirty="0" smtClean="0">
                <a:solidFill>
                  <a:schemeClr val="tx1"/>
                </a:solidFill>
                <a:latin typeface="Arial" charset="0"/>
              </a:rPr>
              <a:t>Resolution and deployment to all by iterations </a:t>
            </a:r>
            <a:endParaRPr lang="en-GB" sz="8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20" name="Right Arrow 26"/>
          <p:cNvSpPr>
            <a:spLocks noChangeArrowheads="1"/>
          </p:cNvSpPr>
          <p:nvPr/>
        </p:nvSpPr>
        <p:spPr bwMode="auto">
          <a:xfrm>
            <a:off x="3654074" y="3674166"/>
            <a:ext cx="557170" cy="144000"/>
          </a:xfrm>
          <a:prstGeom prst="rightArrow">
            <a:avLst>
              <a:gd name="adj1" fmla="val 61907"/>
              <a:gd name="adj2" fmla="val 49196"/>
            </a:avLst>
          </a:prstGeom>
          <a:solidFill>
            <a:srgbClr val="9FCFF5"/>
          </a:solidFill>
          <a:ln w="6350" algn="ctr">
            <a:solidFill>
              <a:srgbClr val="002847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GB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421" name="Text Box 191"/>
          <p:cNvSpPr txBox="1">
            <a:spLocks noChangeArrowheads="1"/>
          </p:cNvSpPr>
          <p:nvPr/>
        </p:nvSpPr>
        <p:spPr bwMode="auto">
          <a:xfrm>
            <a:off x="4138708" y="3644599"/>
            <a:ext cx="2705053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25400" algn="ctr">
                <a:solidFill>
                  <a:srgbClr val="00284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9pPr>
          </a:lstStyle>
          <a:p>
            <a:pPr algn="l" eaLnBrk="1" hangingPunct="1"/>
            <a:r>
              <a:rPr lang="en-GB" sz="800" dirty="0" smtClean="0">
                <a:solidFill>
                  <a:schemeClr val="tx1"/>
                </a:solidFill>
                <a:latin typeface="Arial" charset="0"/>
              </a:rPr>
              <a:t>Migration environment test (Migration test toO365)</a:t>
            </a:r>
            <a:endParaRPr lang="en-GB" sz="8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22" name="Right Arrow 26"/>
          <p:cNvSpPr>
            <a:spLocks noChangeArrowheads="1"/>
          </p:cNvSpPr>
          <p:nvPr/>
        </p:nvSpPr>
        <p:spPr bwMode="auto">
          <a:xfrm>
            <a:off x="3856298" y="2575290"/>
            <a:ext cx="502218" cy="140687"/>
          </a:xfrm>
          <a:prstGeom prst="rightArrow">
            <a:avLst>
              <a:gd name="adj1" fmla="val 61907"/>
              <a:gd name="adj2" fmla="val 49196"/>
            </a:avLst>
          </a:prstGeom>
          <a:solidFill>
            <a:srgbClr val="53964A"/>
          </a:solidFill>
          <a:ln w="6350" algn="ctr">
            <a:solidFill>
              <a:srgbClr val="002847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GB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423" name="Text Box 191"/>
          <p:cNvSpPr txBox="1">
            <a:spLocks noChangeArrowheads="1"/>
          </p:cNvSpPr>
          <p:nvPr/>
        </p:nvSpPr>
        <p:spPr bwMode="auto">
          <a:xfrm>
            <a:off x="4269010" y="2446470"/>
            <a:ext cx="2173206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25400" algn="ctr">
                <a:solidFill>
                  <a:srgbClr val="00284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9pPr>
          </a:lstStyle>
          <a:p>
            <a:pPr algn="l" eaLnBrk="1" hangingPunct="1"/>
            <a:r>
              <a:rPr lang="en-GB" sz="800" dirty="0" smtClean="0">
                <a:solidFill>
                  <a:schemeClr val="tx1"/>
                </a:solidFill>
                <a:latin typeface="Arial" charset="0"/>
              </a:rPr>
              <a:t>Specific functionality delivery estimation </a:t>
            </a:r>
            <a:endParaRPr lang="en-GB" sz="8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24" name="Right Arrow 26"/>
          <p:cNvSpPr>
            <a:spLocks noChangeArrowheads="1"/>
          </p:cNvSpPr>
          <p:nvPr/>
        </p:nvSpPr>
        <p:spPr bwMode="auto">
          <a:xfrm>
            <a:off x="4621114" y="1522615"/>
            <a:ext cx="450140" cy="141738"/>
          </a:xfrm>
          <a:prstGeom prst="rightArrow">
            <a:avLst>
              <a:gd name="adj1" fmla="val 61907"/>
              <a:gd name="adj2" fmla="val 49196"/>
            </a:avLst>
          </a:prstGeom>
          <a:solidFill>
            <a:srgbClr val="53964A"/>
          </a:solidFill>
          <a:ln w="6350" algn="ctr">
            <a:solidFill>
              <a:srgbClr val="002847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GB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425" name="Text Box 191"/>
          <p:cNvSpPr txBox="1">
            <a:spLocks noChangeArrowheads="1"/>
          </p:cNvSpPr>
          <p:nvPr/>
        </p:nvSpPr>
        <p:spPr bwMode="auto">
          <a:xfrm>
            <a:off x="3881586" y="4708728"/>
            <a:ext cx="7180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25400" algn="ctr">
                <a:solidFill>
                  <a:srgbClr val="00284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9pPr>
          </a:lstStyle>
          <a:p>
            <a:pPr algn="l" eaLnBrk="1" hangingPunct="1"/>
            <a:r>
              <a:rPr lang="en-GB" sz="800" dirty="0" smtClean="0">
                <a:solidFill>
                  <a:schemeClr val="tx1"/>
                </a:solidFill>
                <a:latin typeface="Arial" charset="0"/>
              </a:rPr>
              <a:t>RMS set up</a:t>
            </a:r>
            <a:endParaRPr lang="en-GB" sz="8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26" name="Right Arrow 26"/>
          <p:cNvSpPr>
            <a:spLocks noChangeArrowheads="1"/>
          </p:cNvSpPr>
          <p:nvPr/>
        </p:nvSpPr>
        <p:spPr bwMode="auto">
          <a:xfrm>
            <a:off x="4361257" y="5452077"/>
            <a:ext cx="1461641" cy="158774"/>
          </a:xfrm>
          <a:prstGeom prst="rightArrow">
            <a:avLst>
              <a:gd name="adj1" fmla="val 61907"/>
              <a:gd name="adj2" fmla="val 49196"/>
            </a:avLst>
          </a:prstGeom>
          <a:solidFill>
            <a:srgbClr val="53964A"/>
          </a:solidFill>
          <a:ln w="6350" algn="ctr">
            <a:solidFill>
              <a:srgbClr val="002847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GB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427" name="Text Box 191"/>
          <p:cNvSpPr txBox="1">
            <a:spLocks noChangeArrowheads="1"/>
          </p:cNvSpPr>
          <p:nvPr/>
        </p:nvSpPr>
        <p:spPr bwMode="auto">
          <a:xfrm>
            <a:off x="4272954" y="5307281"/>
            <a:ext cx="136102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25400" algn="ctr">
                <a:solidFill>
                  <a:srgbClr val="00284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9pPr>
          </a:lstStyle>
          <a:p>
            <a:pPr algn="l" eaLnBrk="1" hangingPunct="1"/>
            <a:r>
              <a:rPr lang="en-GB" sz="800" dirty="0" smtClean="0">
                <a:solidFill>
                  <a:schemeClr val="tx1"/>
                </a:solidFill>
                <a:latin typeface="Arial" charset="0"/>
              </a:rPr>
              <a:t>Operational Readiness</a:t>
            </a:r>
            <a:endParaRPr lang="en-GB" sz="8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28" name="Right Arrow 26"/>
          <p:cNvSpPr>
            <a:spLocks noChangeArrowheads="1"/>
          </p:cNvSpPr>
          <p:nvPr/>
        </p:nvSpPr>
        <p:spPr bwMode="auto">
          <a:xfrm>
            <a:off x="5210938" y="5240619"/>
            <a:ext cx="834910" cy="143059"/>
          </a:xfrm>
          <a:prstGeom prst="rightArrow">
            <a:avLst>
              <a:gd name="adj1" fmla="val 61907"/>
              <a:gd name="adj2" fmla="val 49196"/>
            </a:avLst>
          </a:prstGeom>
          <a:solidFill>
            <a:srgbClr val="53964A"/>
          </a:solidFill>
          <a:ln w="6350" algn="ctr">
            <a:solidFill>
              <a:srgbClr val="002847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GB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429" name="Text Box 191"/>
          <p:cNvSpPr txBox="1">
            <a:spLocks noChangeArrowheads="1"/>
          </p:cNvSpPr>
          <p:nvPr/>
        </p:nvSpPr>
        <p:spPr bwMode="auto">
          <a:xfrm>
            <a:off x="5025487" y="5096704"/>
            <a:ext cx="136102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25400" algn="ctr">
                <a:solidFill>
                  <a:srgbClr val="00284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9pPr>
          </a:lstStyle>
          <a:p>
            <a:pPr algn="l" eaLnBrk="1" hangingPunct="1"/>
            <a:r>
              <a:rPr lang="en-GB" sz="800" dirty="0" smtClean="0">
                <a:solidFill>
                  <a:schemeClr val="tx1"/>
                </a:solidFill>
                <a:latin typeface="Arial" charset="0"/>
              </a:rPr>
              <a:t>End-User Readiness</a:t>
            </a:r>
            <a:endParaRPr lang="en-GB" sz="800" dirty="0">
              <a:solidFill>
                <a:schemeClr val="tx1"/>
              </a:solidFill>
              <a:latin typeface="Arial" charset="0"/>
            </a:endParaRPr>
          </a:p>
        </p:txBody>
      </p:sp>
      <p:cxnSp>
        <p:nvCxnSpPr>
          <p:cNvPr id="430" name="Straight Connector 429"/>
          <p:cNvCxnSpPr/>
          <p:nvPr/>
        </p:nvCxnSpPr>
        <p:spPr bwMode="auto">
          <a:xfrm>
            <a:off x="7152901" y="5472105"/>
            <a:ext cx="0" cy="106625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406484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37" name="Text Box 191"/>
          <p:cNvSpPr txBox="1">
            <a:spLocks noChangeArrowheads="1"/>
          </p:cNvSpPr>
          <p:nvPr/>
        </p:nvSpPr>
        <p:spPr bwMode="auto">
          <a:xfrm>
            <a:off x="5019946" y="1316062"/>
            <a:ext cx="152046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25400" algn="ctr">
                <a:solidFill>
                  <a:srgbClr val="00284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9pPr>
          </a:lstStyle>
          <a:p>
            <a:pPr algn="l" eaLnBrk="1" hangingPunct="1"/>
            <a:r>
              <a:rPr lang="en-GB" sz="800" dirty="0" smtClean="0">
                <a:solidFill>
                  <a:schemeClr val="tx1"/>
                </a:solidFill>
                <a:latin typeface="Arial" charset="0"/>
              </a:rPr>
              <a:t>DMZ environment insource and upgrade planning</a:t>
            </a:r>
            <a:endParaRPr lang="en-GB" sz="800" dirty="0">
              <a:solidFill>
                <a:schemeClr val="tx1"/>
              </a:solidFill>
              <a:latin typeface="Arial" charset="0"/>
            </a:endParaRPr>
          </a:p>
        </p:txBody>
      </p:sp>
      <p:grpSp>
        <p:nvGrpSpPr>
          <p:cNvPr id="564" name="Group 181"/>
          <p:cNvGrpSpPr>
            <a:grpSpLocks/>
          </p:cNvGrpSpPr>
          <p:nvPr/>
        </p:nvGrpSpPr>
        <p:grpSpPr bwMode="auto">
          <a:xfrm>
            <a:off x="4002770" y="1075145"/>
            <a:ext cx="520700" cy="5740806"/>
            <a:chOff x="2779" y="1406"/>
            <a:chExt cx="392" cy="2402"/>
          </a:xfrm>
        </p:grpSpPr>
        <p:sp>
          <p:nvSpPr>
            <p:cNvPr id="565" name="Text Box 6"/>
            <p:cNvSpPr txBox="1">
              <a:spLocks noChangeArrowheads="1"/>
            </p:cNvSpPr>
            <p:nvPr/>
          </p:nvSpPr>
          <p:spPr bwMode="gray">
            <a:xfrm>
              <a:off x="2779" y="3764"/>
              <a:ext cx="392" cy="4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marL="1365250" indent="-1365250" defTabSz="342900" eaLnBrk="0" hangingPunct="0">
                <a:defRPr>
                  <a:solidFill>
                    <a:srgbClr val="FFFFFF"/>
                  </a:solidFill>
                  <a:latin typeface="Expert Sans Regular" pitchFamily="34" charset="0"/>
                  <a:cs typeface="Arial" charset="0"/>
                </a:defRPr>
              </a:lvl1pPr>
              <a:lvl2pPr marL="742950" indent="-285750" defTabSz="342900" eaLnBrk="0" hangingPunct="0">
                <a:defRPr>
                  <a:solidFill>
                    <a:srgbClr val="FFFFFF"/>
                  </a:solidFill>
                  <a:latin typeface="Expert Sans Regular" pitchFamily="34" charset="0"/>
                  <a:cs typeface="Arial" charset="0"/>
                </a:defRPr>
              </a:lvl2pPr>
              <a:lvl3pPr marL="1143000" indent="-228600" defTabSz="342900" eaLnBrk="0" hangingPunct="0">
                <a:defRPr>
                  <a:solidFill>
                    <a:srgbClr val="FFFFFF"/>
                  </a:solidFill>
                  <a:latin typeface="Expert Sans Regular" pitchFamily="34" charset="0"/>
                  <a:cs typeface="Arial" charset="0"/>
                </a:defRPr>
              </a:lvl3pPr>
              <a:lvl4pPr marL="1600200" indent="-228600" defTabSz="342900" eaLnBrk="0" hangingPunct="0">
                <a:defRPr>
                  <a:solidFill>
                    <a:srgbClr val="FFFFFF"/>
                  </a:solidFill>
                  <a:latin typeface="Expert Sans Regular" pitchFamily="34" charset="0"/>
                  <a:cs typeface="Arial" charset="0"/>
                </a:defRPr>
              </a:lvl4pPr>
              <a:lvl5pPr marL="2057400" indent="-228600" defTabSz="342900" eaLnBrk="0" hangingPunct="0">
                <a:defRPr>
                  <a:solidFill>
                    <a:srgbClr val="FFFFFF"/>
                  </a:solidFill>
                  <a:latin typeface="Expert Sans Regular" pitchFamily="34" charset="0"/>
                  <a:cs typeface="Arial" charset="0"/>
                </a:defRPr>
              </a:lvl5pPr>
              <a:lvl6pPr marL="2514600" indent="-228600" algn="ctr" defTabSz="3429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FFFFFF"/>
                  </a:solidFill>
                  <a:latin typeface="Expert Sans Regular" pitchFamily="34" charset="0"/>
                  <a:cs typeface="Arial" charset="0"/>
                </a:defRPr>
              </a:lvl6pPr>
              <a:lvl7pPr marL="2971800" indent="-228600" algn="ctr" defTabSz="3429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FFFFFF"/>
                  </a:solidFill>
                  <a:latin typeface="Expert Sans Regular" pitchFamily="34" charset="0"/>
                  <a:cs typeface="Arial" charset="0"/>
                </a:defRPr>
              </a:lvl7pPr>
              <a:lvl8pPr marL="3429000" indent="-228600" algn="ctr" defTabSz="3429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FFFFFF"/>
                  </a:solidFill>
                  <a:latin typeface="Expert Sans Regular" pitchFamily="34" charset="0"/>
                  <a:cs typeface="Arial" charset="0"/>
                </a:defRPr>
              </a:lvl8pPr>
              <a:lvl9pPr marL="3886200" indent="-228600" algn="ctr" defTabSz="3429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FFFFFF"/>
                  </a:solidFill>
                  <a:latin typeface="Expert Sans Regular" pitchFamily="34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sz="800" b="1" dirty="0">
                  <a:solidFill>
                    <a:schemeClr val="tx2"/>
                  </a:solidFill>
                  <a:ea typeface="SimSun" pitchFamily="2" charset="-122"/>
                </a:rPr>
                <a:t>Today</a:t>
              </a:r>
            </a:p>
          </p:txBody>
        </p:sp>
        <p:grpSp>
          <p:nvGrpSpPr>
            <p:cNvPr id="566" name="Group 183"/>
            <p:cNvGrpSpPr>
              <a:grpSpLocks/>
            </p:cNvGrpSpPr>
            <p:nvPr/>
          </p:nvGrpSpPr>
          <p:grpSpPr bwMode="auto">
            <a:xfrm>
              <a:off x="2933" y="1406"/>
              <a:ext cx="79" cy="2351"/>
              <a:chOff x="2909" y="1406"/>
              <a:chExt cx="79" cy="2351"/>
            </a:xfrm>
          </p:grpSpPr>
          <p:sp>
            <p:nvSpPr>
              <p:cNvPr id="567" name="Line 4"/>
              <p:cNvSpPr>
                <a:spLocks noChangeShapeType="1"/>
              </p:cNvSpPr>
              <p:nvPr/>
            </p:nvSpPr>
            <p:spPr bwMode="gray">
              <a:xfrm flipH="1">
                <a:off x="2943" y="1406"/>
                <a:ext cx="1" cy="2278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  <a:noFill/>
                  </a14:hiddenFill>
                </a:ext>
              </a:extLst>
            </p:spPr>
            <p:txBody>
              <a:bodyPr wrap="none" lIns="45720" rIns="45720"/>
              <a:lstStyle/>
              <a:p>
                <a:endParaRPr lang="en-GB"/>
              </a:p>
            </p:txBody>
          </p:sp>
          <p:sp>
            <p:nvSpPr>
              <p:cNvPr id="568" name="AutoShape 7"/>
              <p:cNvSpPr>
                <a:spLocks noChangeArrowheads="1"/>
              </p:cNvSpPr>
              <p:nvPr/>
            </p:nvSpPr>
            <p:spPr bwMode="gray">
              <a:xfrm>
                <a:off x="2909" y="3701"/>
                <a:ext cx="79" cy="56"/>
              </a:xfrm>
              <a:prstGeom prst="triangle">
                <a:avLst>
                  <a:gd name="adj" fmla="val 50000"/>
                </a:avLst>
              </a:prstGeom>
              <a:solidFill>
                <a:schemeClr val="tx2"/>
              </a:solidFill>
              <a:ln w="12700" algn="ctr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en-US" sz="2000">
                  <a:solidFill>
                    <a:srgbClr val="00B000"/>
                  </a:solidFill>
                  <a:ea typeface="MS PGothic" pitchFamily="34" charset="-128"/>
                </a:endParaRPr>
              </a:p>
            </p:txBody>
          </p:sp>
        </p:grpSp>
      </p:grpSp>
      <p:sp>
        <p:nvSpPr>
          <p:cNvPr id="569" name="Right Arrow 26"/>
          <p:cNvSpPr>
            <a:spLocks noChangeArrowheads="1"/>
          </p:cNvSpPr>
          <p:nvPr/>
        </p:nvSpPr>
        <p:spPr bwMode="auto">
          <a:xfrm>
            <a:off x="3914102" y="4853293"/>
            <a:ext cx="1190285" cy="140538"/>
          </a:xfrm>
          <a:prstGeom prst="rightArrow">
            <a:avLst>
              <a:gd name="adj1" fmla="val 61907"/>
              <a:gd name="adj2" fmla="val 49196"/>
            </a:avLst>
          </a:prstGeom>
          <a:solidFill>
            <a:srgbClr val="53964A"/>
          </a:solidFill>
          <a:ln w="6350" algn="ctr">
            <a:solidFill>
              <a:srgbClr val="002847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GB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135" name="Right Arrow 26"/>
          <p:cNvSpPr>
            <a:spLocks noChangeArrowheads="1"/>
          </p:cNvSpPr>
          <p:nvPr/>
        </p:nvSpPr>
        <p:spPr bwMode="auto">
          <a:xfrm>
            <a:off x="4844127" y="6349762"/>
            <a:ext cx="1458638" cy="175954"/>
          </a:xfrm>
          <a:prstGeom prst="rightArrow">
            <a:avLst>
              <a:gd name="adj1" fmla="val 61907"/>
              <a:gd name="adj2" fmla="val 49196"/>
            </a:avLst>
          </a:prstGeom>
          <a:solidFill>
            <a:srgbClr val="E1BD00"/>
          </a:solidFill>
          <a:ln w="6350" algn="ctr">
            <a:solidFill>
              <a:srgbClr val="002847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GB" dirty="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136" name="Text Box 191"/>
          <p:cNvSpPr txBox="1">
            <a:spLocks noChangeArrowheads="1"/>
          </p:cNvSpPr>
          <p:nvPr/>
        </p:nvSpPr>
        <p:spPr bwMode="auto">
          <a:xfrm>
            <a:off x="5215883" y="6339245"/>
            <a:ext cx="193009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25400" algn="ctr">
                <a:solidFill>
                  <a:srgbClr val="002847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Expert Sans Regular" pitchFamily="34" charset="0"/>
                <a:cs typeface="Arial" charset="0"/>
              </a:defRPr>
            </a:lvl9pPr>
          </a:lstStyle>
          <a:p>
            <a:pPr algn="l" eaLnBrk="1" hangingPunct="1"/>
            <a:r>
              <a:rPr lang="en-GB" sz="800" dirty="0" smtClean="0">
                <a:solidFill>
                  <a:schemeClr val="tx1"/>
                </a:solidFill>
                <a:latin typeface="Arial" charset="0"/>
              </a:rPr>
              <a:t>Estimation</a:t>
            </a:r>
            <a:endParaRPr lang="en-GB" sz="800" dirty="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52492463"/>
      </p:ext>
    </p:extLst>
  </p:cSld>
  <p:clrMapOvr>
    <a:masterClrMapping/>
  </p:clrMapOvr>
  <mc:AlternateContent>
    <mc:Choice xmlns:mc="http://schemas.openxmlformats.org/markup-compatibility/2006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HINKCELLPRESENTATIONDONOTDELETE" val="&lt;?xml version=&quot;1.0&quot; encoding=&quot;UTF-16&quot; standalone=&quot;yes&quot;?&gt;&#10;&lt;root reqver=&quot;21047&quot;&gt;&lt;version val=&quot;23212&quot;/&gt;&lt;CPresentation id=&quot;1&quot;&gt;&lt;m_precDefaultNumber&gt;&lt;m_bNumberIsYear val=&quot;1&quot;/&gt;&lt;m_chMinusSymbol&gt;-&lt;/m_chMinusSymbol&gt;&lt;m_chDecimalSymbol17909&gt;,&lt;/m_chDecimalSymbol17909&gt;&lt;m_nGroupingDigits17909 val=&quot;3&quot;/&gt;&lt;m_chGroupingSymbol17909&gt;.&lt;/m_chGroupingSymbol17909&gt;&lt;/m_precDefaultNumber&gt;&lt;m_precDefaultPercent&gt;&lt;m_bNumberIsYear val=&quot;1&quot;/&gt;&lt;m_chMinusSymbol&gt;-&lt;/m_chMinusSymbol&gt;&lt;m_chDecimalSymbol17909&gt;,&lt;/m_chDecimalSymbol17909&gt;&lt;m_nGroupingDigits17909 val=&quot;3&quot;/&gt;&lt;m_chGroupingSymbol17909&gt;.&lt;/m_chGroupingSymbol17909&gt;&lt;m_strSuffix17909&gt;%&lt;/m_strSuffix17909&gt;&lt;/m_precDefaultPercent&gt;&lt;m_precDefaultDate&gt;&lt;m_bNumberIsYear val=&quot;0&quot;/&gt;&lt;m_strFormatTime&gt;%d/%m/%Y&lt;/m_strFormatTime&gt;&lt;/m_precDefaultDate&gt;&lt;m_precDefaultYear&gt;&lt;m_bNumberIsYear val=&quot;0&quot;/&gt;&lt;m_strFormatTime&gt;%Y&lt;/m_strFormatTime&gt;&lt;/m_precDefaultYear&gt;&lt;m_precDefaultQuarter&gt;&lt;m_bNumberIsYear val=&quot;0&quot;/&gt;&lt;m_strFormatTime&gt;Q%5&lt;/m_strFormatTime&gt;&lt;/m_precDefaultQuarter&gt;&lt;m_precDefaultMonth&gt;&lt;m_bNumberIsYear val=&quot;0&quot;/&gt;&lt;m_strFormatTime&gt;%#m&lt;/m_strFormatTime&gt;&lt;/m_precDefaultMonth&gt;&lt;m_precDefaultWeek&gt;&lt;m_bNumberIsYear val=&quot;0&quot;/&gt;&lt;m_strFormatTime&gt;%4&lt;/m_strFormatTime&gt;&lt;/m_precDefaultWeek&gt;&lt;m_precDefaultDay&gt;&lt;m_bNumberIsYear val=&quot;0&quot;/&gt;&lt;m_strFormatTime&gt;%#d&lt;/m_strFormatTime&gt;&lt;/m_precDefaultDay&gt;&lt;m_mruColor&gt;&lt;m_vecMRU length=&quot;0&quot;/&gt;&lt;/m_mruColor&gt;&lt;m_eweekdayFirstOfWeek val=&quot;2&quot;/&gt;&lt;m_eweekdayFirstOfWorkweek val=&quot;2&quot;/&gt;&lt;m_eweekdayFirstOfWeekend val=&quot;7&quot;/&gt;&lt;/CPresentation&gt;&lt;/root&gt;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HINKCELLSHAPEDONOTDELETE" val="thinkcellActiveDocDoNotDelete"/>
</p:tagLst>
</file>

<file path=ppt/theme/theme1.xml><?xml version="1.0" encoding="utf-8"?>
<a:theme xmlns:a="http://schemas.openxmlformats.org/drawingml/2006/main" name="blank">
  <a:themeElements>
    <a:clrScheme name="5 Danske Blue">
      <a:dk1>
        <a:sysClr val="windowText" lastClr="000000"/>
      </a:dk1>
      <a:lt1>
        <a:sysClr val="window" lastClr="FFFFFF"/>
      </a:lt1>
      <a:dk2>
        <a:srgbClr val="000000"/>
      </a:dk2>
      <a:lt2>
        <a:srgbClr val="B7AC80"/>
      </a:lt2>
      <a:accent1>
        <a:srgbClr val="9CCFF3"/>
      </a:accent1>
      <a:accent2>
        <a:srgbClr val="003F62"/>
      </a:accent2>
      <a:accent3>
        <a:srgbClr val="009FDA"/>
      </a:accent3>
      <a:accent4>
        <a:srgbClr val="C7E3F9"/>
      </a:accent4>
      <a:accent5>
        <a:srgbClr val="A0BAA7"/>
      </a:accent5>
      <a:accent6>
        <a:srgbClr val="C5D0CE"/>
      </a:accent6>
      <a:hlink>
        <a:srgbClr val="009FDA"/>
      </a:hlink>
      <a:folHlink>
        <a:srgbClr val="C7E3F9"/>
      </a:folHlink>
    </a:clrScheme>
    <a:fontScheme name="Standarddesign">
      <a:majorFont>
        <a:latin typeface="Danske Headline"/>
        <a:ea typeface=""/>
        <a:cs typeface=""/>
      </a:majorFont>
      <a:minorFont>
        <a:latin typeface="Danske Tex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36000" tIns="36000" rIns="36000" bIns="36000" numCol="1" rtlCol="0" anchor="t" anchorCtr="0" compatLnSpc="1">
        <a:prstTxWarp prst="textNoShape">
          <a:avLst/>
        </a:prstTxWarp>
      </a:bodyPr>
      <a:lstStyle>
        <a:defPPr marL="144000" marR="0" indent="-14400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Pct val="100000"/>
          <a:tabLst/>
          <a:defRPr sz="1600" dirty="0" err="1" smtClean="0">
            <a:latin typeface="Danske Text" pitchFamily="-107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Danske Text" pitchFamily="-107" charset="0"/>
          </a:defRPr>
        </a:defPPr>
      </a:lstStyle>
    </a:lnDef>
    <a:txDef>
      <a:spPr/>
      <a:bodyPr wrap="square" lIns="36000" tIns="36000" rIns="36000" bIns="36000" rtlCol="0">
        <a:spAutoFit/>
      </a:bodyPr>
      <a:lstStyle>
        <a:defPPr marR="0" algn="l" defTabSz="873125" rtl="0" eaLnBrk="0" fontAlgn="base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Pct val="80000"/>
          <a:tabLst/>
          <a:defRPr kumimoji="0" sz="1600" b="0" i="0" u="none" strike="noStrike" kern="0" cap="none" spc="0" normalizeH="0" baseline="0" noProof="0" dirty="0" err="1" smtClean="0">
            <a:ln>
              <a:noFill/>
            </a:ln>
            <a:solidFill>
              <a:schemeClr val="tx1"/>
            </a:solidFill>
            <a:effectLst/>
            <a:uLnTx/>
            <a:uFillTx/>
            <a:latin typeface="Danske Text" pitchFamily="2" charset="0"/>
            <a:ea typeface="ＭＳ Ｐゴシック" charset="-128"/>
            <a:cs typeface="ＭＳ Ｐゴシック" charset="-128"/>
          </a:defRPr>
        </a:defPPr>
      </a:lstStyle>
    </a:txDef>
  </a:objectDefaults>
  <a:extraClrSchemeLst>
    <a:extraClrScheme>
      <a:clrScheme name="Danske Blue">
        <a:dk1>
          <a:srgbClr val="000000"/>
        </a:dk1>
        <a:lt1>
          <a:srgbClr val="FFFFFF"/>
        </a:lt1>
        <a:dk2>
          <a:srgbClr val="000000"/>
        </a:dk2>
        <a:lt2>
          <a:srgbClr val="B7AC80"/>
        </a:lt2>
        <a:accent1>
          <a:srgbClr val="9CCFF3"/>
        </a:accent1>
        <a:accent2>
          <a:srgbClr val="003F62"/>
        </a:accent2>
        <a:accent3>
          <a:srgbClr val="009FDA"/>
        </a:accent3>
        <a:accent4>
          <a:srgbClr val="C7E3F9"/>
        </a:accent4>
        <a:accent5>
          <a:srgbClr val="A0BAA7"/>
        </a:accent5>
        <a:accent6>
          <a:srgbClr val="C5D0CE"/>
        </a:accent6>
        <a:hlink>
          <a:srgbClr val="009FDA"/>
        </a:hlink>
        <a:folHlink>
          <a:srgbClr val="C7E3F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alkredit Danmark">
        <a:dk1>
          <a:srgbClr val="000000"/>
        </a:dk1>
        <a:lt1>
          <a:srgbClr val="FFFFFF"/>
        </a:lt1>
        <a:dk2>
          <a:srgbClr val="000000"/>
        </a:dk2>
        <a:lt2>
          <a:srgbClr val="DADFE3"/>
        </a:lt2>
        <a:accent1>
          <a:srgbClr val="FF0000"/>
        </a:accent1>
        <a:accent2>
          <a:srgbClr val="676767"/>
        </a:accent2>
        <a:accent3>
          <a:srgbClr val="FF9999"/>
        </a:accent3>
        <a:accent4>
          <a:srgbClr val="A3A3A3"/>
        </a:accent4>
        <a:accent5>
          <a:srgbClr val="FF6566"/>
        </a:accent5>
        <a:accent6>
          <a:srgbClr val="4D4D4D"/>
        </a:accent6>
        <a:hlink>
          <a:srgbClr val="518C94"/>
        </a:hlink>
        <a:folHlink>
          <a:srgbClr val="99B8B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5F2672FC9FC90478180D462F39261A8" ma:contentTypeVersion="0" ma:contentTypeDescription="Create a new document." ma:contentTypeScope="" ma:versionID="5f66609d8b836d2ecd3860dbbc4d29b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930BB29-1274-4964-8DBB-B0B4CE348FFD}">
  <ds:schemaRefs>
    <ds:schemaRef ds:uri="http://purl.org/dc/dcmitype/"/>
    <ds:schemaRef ds:uri="http://schemas.microsoft.com/office/2006/documentManagement/types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6C191BE-EC60-432B-B410-04D34BDAC53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6DF4FC3-D19A-485E-B7A8-02ACC7CA5A5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20</TotalTime>
  <Words>652</Words>
  <Application>Microsoft Macintosh PowerPoint</Application>
  <PresentationFormat>On-screen Show (4:3)</PresentationFormat>
  <Paragraphs>131</Paragraphs>
  <Slides>3</Slides>
  <Notes>2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blank</vt:lpstr>
      <vt:lpstr>think-cell Slide</vt:lpstr>
      <vt:lpstr>Slide 1</vt:lpstr>
      <vt:lpstr>Slide 2</vt:lpstr>
      <vt:lpstr>Slide 3</vt:lpstr>
    </vt:vector>
  </TitlesOfParts>
  <Company>Danske Bank A/S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Reshma</dc:creator>
  <cp:lastModifiedBy>Allison Ditmore</cp:lastModifiedBy>
  <cp:revision>512</cp:revision>
  <cp:lastPrinted>2015-06-22T06:59:10Z</cp:lastPrinted>
  <dcterms:created xsi:type="dcterms:W3CDTF">2015-10-04T16:19:32Z</dcterms:created>
  <dcterms:modified xsi:type="dcterms:W3CDTF">2015-10-04T16:40:03Z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0x01010015F2672FC9FC90478180D462F39261A8</vt:lpwstr>
  </property>
</Properties>
</file>