
<file path=[Content_Types].xml><?xml version="1.0" encoding="utf-8"?>
<Types xmlns="http://schemas.openxmlformats.org/package/2006/content-types">
  <Override PartName="/ppt/embeddings/oleObject2.bin" ContentType="application/vnd.openxmlformats-officedocument.oleObject"/>
  <Default Extension="jpeg" ContentType="image/jpeg"/>
  <Override PartName="/ppt/theme/theme3.xml" ContentType="application/vnd.openxmlformats-officedocument.theme+xml"/>
  <Override PartName="/docProps/core.xml" ContentType="application/vnd.openxmlformats-package.core-properties+xml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slides/slide2.xml" ContentType="application/vnd.openxmlformats-officedocument.presentationml.slide+xml"/>
  <Override PartName="/ppt/embeddings/oleObject1.bin" ContentType="application/vnd.openxmlformats-officedocument.oleObject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embeddings/oleObject3.bin" ContentType="application/vnd.openxmlformats-officedocument.oleObject"/>
  <Default Extension="vml" ContentType="application/vnd.openxmlformats-officedocument.vmlDrawin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2.xml" ContentType="application/vnd.openxmlformats-officedocument.presentationml.slideLayout+xml"/>
  <Default Extension="emf" ContentType="image/x-emf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40" r:id="rId2"/>
    <p:sldId id="341" r:id="rId3"/>
  </p:sldIdLst>
  <p:sldSz cx="9144000" cy="6858000" type="screen4x3"/>
  <p:notesSz cx="6781800" cy="9918700"/>
  <p:custDataLst>
    <p:tags r:id="rId7"/>
  </p:custData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Danske Text" pitchFamily="2" charset="0"/>
        <a:ea typeface="ＭＳ Ｐゴシック" pitchFamily="27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Danske Text" pitchFamily="2" charset="0"/>
        <a:ea typeface="ＭＳ Ｐゴシック" pitchFamily="27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Danske Text" pitchFamily="2" charset="0"/>
        <a:ea typeface="ＭＳ Ｐゴシック" pitchFamily="27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Danske Text" pitchFamily="2" charset="0"/>
        <a:ea typeface="ＭＳ Ｐゴシック" pitchFamily="27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Danske Text" pitchFamily="2" charset="0"/>
        <a:ea typeface="ＭＳ Ｐゴシック" pitchFamily="27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Danske Text" pitchFamily="2" charset="0"/>
        <a:ea typeface="ＭＳ Ｐゴシック" pitchFamily="27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Danske Text" pitchFamily="2" charset="0"/>
        <a:ea typeface="ＭＳ Ｐゴシック" pitchFamily="27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Danske Text" pitchFamily="2" charset="0"/>
        <a:ea typeface="ＭＳ Ｐゴシック" pitchFamily="27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Danske Text" pitchFamily="2" charset="0"/>
        <a:ea typeface="ＭＳ Ｐゴシック" pitchFamily="27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b61010" initials="sj" lastIdx="7" clrIdx="0"/>
  <p:cmAuthor id="1" name="B81950" initials="B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</p:showPr>
  <p:clrMru>
    <a:srgbClr val="E3DFDA"/>
    <a:srgbClr val="003F62"/>
    <a:srgbClr val="676767"/>
    <a:srgbClr val="000000"/>
    <a:srgbClr val="406484"/>
    <a:srgbClr val="E1BD00"/>
    <a:srgbClr val="E10D00"/>
    <a:srgbClr val="80A9C3"/>
    <a:srgbClr val="96B4A1"/>
    <a:srgbClr val="CEDDE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2088" autoAdjust="0"/>
    <p:restoredTop sz="95267" autoAdjust="0"/>
  </p:normalViewPr>
  <p:slideViewPr>
    <p:cSldViewPr snapToGrid="0">
      <p:cViewPr varScale="1">
        <p:scale>
          <a:sx n="108" d="100"/>
          <a:sy n="108" d="100"/>
        </p:scale>
        <p:origin x="-808" y="-112"/>
      </p:cViewPr>
      <p:guideLst>
        <p:guide orient="horz" pos="4247"/>
        <p:guide orient="horz" pos="1858"/>
        <p:guide orient="horz" pos="2642"/>
        <p:guide orient="horz" pos="276"/>
        <p:guide orient="horz" pos="1108"/>
        <p:guide orient="horz" pos="2523"/>
        <p:guide orient="horz" pos="4065"/>
        <p:guide orient="horz" pos="434"/>
        <p:guide orient="horz" pos="4281"/>
        <p:guide pos="2196"/>
        <p:guide pos="3828"/>
        <p:guide pos="3923"/>
        <p:guide pos="2087"/>
        <p:guide pos="2958"/>
        <p:guide pos="3067"/>
        <p:guide pos="4715"/>
        <p:guide pos="4821"/>
        <p:guide pos="1338"/>
        <p:guide pos="1202"/>
        <p:guide pos="395"/>
        <p:guide pos="5574"/>
        <p:guide pos="2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2178" y="-96"/>
      </p:cViewPr>
      <p:guideLst>
        <p:guide orient="horz" pos="3124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tags" Target="tags/tag1.xml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7E67D-B614-4133-83CA-02DC96F3C0A3}" type="datetimeFigureOut">
              <a:rPr lang="en-GB" smtClean="0"/>
              <a:pPr/>
              <a:t>10/4/15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75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5ED09-F340-486F-AA80-A8CA8AF202F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E9A2D-FD0A-493C-853D-459B7AE18C62}" type="datetimeFigureOut">
              <a:rPr lang="en-GB" smtClean="0"/>
              <a:pPr/>
              <a:t>10/4/15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7863" y="4711700"/>
            <a:ext cx="5426075" cy="4462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175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D47B1-CABC-4B10-8951-A13641BEE98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D47B1-CABC-4B10-8951-A13641BEE98B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file:///C:\Users\bb5507\AppData\Local\Temp\4ca34605-150d-4e44-b8ef-03814630b3e2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file:///C:\Users\bb5507\AppData\Local\Temp\b074f7a4-aba9-4ef1-93c5-5914adeb0d3c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DCI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Date"/>
          <p:cNvSpPr>
            <a:spLocks noGrp="1"/>
          </p:cNvSpPr>
          <p:nvPr>
            <p:ph type="body" sz="quarter" idx="17" hasCustomPrompt="1"/>
          </p:nvPr>
        </p:nvSpPr>
        <p:spPr>
          <a:xfrm>
            <a:off x="612000" y="5562000"/>
            <a:ext cx="8222400" cy="216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aseline="0">
                <a:solidFill>
                  <a:srgbClr val="000000"/>
                </a:solidFill>
                <a:latin typeface="Danske Text"/>
              </a:defRPr>
            </a:lvl1pPr>
            <a:lvl2pPr marL="0" indent="0">
              <a:buNone/>
              <a:defRPr sz="3200"/>
            </a:lvl2pPr>
            <a:lvl3pPr marL="0" indent="0">
              <a:buNone/>
              <a:defRPr sz="3200"/>
            </a:lvl3pPr>
            <a:lvl4pPr marL="0" indent="0">
              <a:buNone/>
              <a:defRPr sz="3200"/>
            </a:lvl4pPr>
          </a:lstStyle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smtClean="0"/>
              <a:t> a date</a:t>
            </a:r>
            <a:endParaRPr lang="sv-SE" dirty="0" smtClean="0"/>
          </a:p>
        </p:txBody>
      </p:sp>
      <p:sp>
        <p:nvSpPr>
          <p:cNvPr id="10" name="TitleDocType"/>
          <p:cNvSpPr>
            <a:spLocks noGrp="1"/>
          </p:cNvSpPr>
          <p:nvPr>
            <p:ph type="body" sz="quarter" idx="16" hasCustomPrompt="1"/>
          </p:nvPr>
        </p:nvSpPr>
        <p:spPr>
          <a:xfrm>
            <a:off x="612000" y="4143600"/>
            <a:ext cx="8222400" cy="216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aseline="0">
                <a:solidFill>
                  <a:srgbClr val="000000"/>
                </a:solidFill>
                <a:latin typeface="Danske Text"/>
              </a:defRPr>
            </a:lvl1pPr>
            <a:lvl2pPr marL="0" indent="0">
              <a:buNone/>
              <a:defRPr sz="3200"/>
            </a:lvl2pPr>
            <a:lvl3pPr marL="0" indent="0">
              <a:buNone/>
              <a:defRPr sz="3200"/>
            </a:lvl3pPr>
            <a:lvl4pPr marL="0" indent="0">
              <a:buNone/>
              <a:defRPr sz="3200"/>
            </a:lvl4pPr>
          </a:lstStyle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</a:t>
            </a:r>
            <a:r>
              <a:rPr lang="sv-SE" dirty="0" err="1" smtClean="0"/>
              <a:t>document</a:t>
            </a:r>
            <a:r>
              <a:rPr lang="sv-SE" dirty="0" smtClean="0"/>
              <a:t> </a:t>
            </a:r>
            <a:r>
              <a:rPr lang="sv-SE" dirty="0" err="1" smtClean="0"/>
              <a:t>type</a:t>
            </a:r>
            <a:r>
              <a:rPr lang="sv-SE" dirty="0" smtClean="0"/>
              <a:t> / </a:t>
            </a:r>
            <a:r>
              <a:rPr lang="sv-SE" dirty="0" err="1" smtClean="0"/>
              <a:t>audience</a:t>
            </a:r>
            <a:endParaRPr lang="sv-SE" dirty="0" smtClean="0"/>
          </a:p>
        </p:txBody>
      </p:sp>
      <p:sp>
        <p:nvSpPr>
          <p:cNvPr id="12" name="Title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612000" y="3366000"/>
            <a:ext cx="8222400" cy="4356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aseline="0">
                <a:solidFill>
                  <a:srgbClr val="000000"/>
                </a:solidFill>
                <a:latin typeface="Danske Headline"/>
              </a:defRPr>
            </a:lvl1pPr>
            <a:lvl2pPr marL="0" indent="0">
              <a:buNone/>
              <a:defRPr sz="3200"/>
            </a:lvl2pPr>
            <a:lvl3pPr marL="0" indent="0">
              <a:buNone/>
              <a:defRPr sz="3200"/>
            </a:lvl3pPr>
            <a:lvl4pPr marL="0" indent="0">
              <a:buNone/>
              <a:defRPr sz="3200"/>
            </a:lvl4pPr>
          </a:lstStyle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a </a:t>
            </a:r>
            <a:r>
              <a:rPr lang="sv-SE" dirty="0" err="1" smtClean="0"/>
              <a:t>title</a:t>
            </a:r>
            <a:endParaRPr lang="sv-SE" dirty="0" smtClean="0"/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>
            <a:off x="0" y="685800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293E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ThisIsALogo" descr="C:\Users\bb5507\AppData\Local\Temp\4ca34605-150d-4e44-b8ef-03814630b3e2"/>
          <p:cNvPicPr>
            <a:picLocks/>
          </p:cNvPicPr>
          <p:nvPr userDrawn="1"/>
        </p:nvPicPr>
        <p:blipFill>
          <a:blip r:embed="rId2" r:link="rId3"/>
          <a:stretch>
            <a:fillRect/>
          </a:stretch>
        </p:blipFill>
        <p:spPr>
          <a:xfrm>
            <a:off x="7221499" y="248920"/>
            <a:ext cx="1612900" cy="241300"/>
          </a:xfrm>
          <a:prstGeom prst="rect">
            <a:avLst/>
          </a:prstGeom>
        </p:spPr>
      </p:pic>
      <p:sp>
        <p:nvSpPr>
          <p:cNvPr id="14" name="ThisIsAStickyNote"/>
          <p:cNvSpPr txBox="1"/>
          <p:nvPr userDrawn="1"/>
        </p:nvSpPr>
        <p:spPr>
          <a:xfrm>
            <a:off x="610869" y="2565400"/>
            <a:ext cx="822070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0" algn="l" defTabSz="87312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tabLst/>
            </a:pPr>
            <a:endParaRPr kumimoji="0" lang="en-GB" sz="1400" b="0" i="0" u="none" strike="noStrike" kern="0" cap="none" spc="0" normalizeH="0" baseline="0" noProof="0" dirty="0" err="1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Danske Headline"/>
              <a:ea typeface="ＭＳ Ｐゴシック" charset="-128"/>
              <a:cs typeface="ＭＳ Ｐゴシック" charset="-12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DCI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ank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352800" y="871200"/>
            <a:ext cx="8470800" cy="72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rgbClr val="000000"/>
                </a:solidFill>
                <a:latin typeface="Danske Headline"/>
              </a:defRPr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</a:lstStyle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</a:t>
            </a:r>
            <a:r>
              <a:rPr lang="sv-SE" dirty="0" err="1" smtClean="0"/>
              <a:t>title</a:t>
            </a:r>
            <a:endParaRPr lang="sv-SE" dirty="0" smtClean="0"/>
          </a:p>
        </p:txBody>
      </p:sp>
      <p:sp>
        <p:nvSpPr>
          <p:cNvPr id="6" name="BlankDescription"/>
          <p:cNvSpPr>
            <a:spLocks noGrp="1"/>
          </p:cNvSpPr>
          <p:nvPr>
            <p:ph type="body" sz="quarter" idx="11" hasCustomPrompt="1"/>
          </p:nvPr>
        </p:nvSpPr>
        <p:spPr>
          <a:xfrm>
            <a:off x="352800" y="1699200"/>
            <a:ext cx="8470800" cy="183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rgbClr val="000000"/>
                </a:solidFill>
                <a:latin typeface="Danske Text"/>
              </a:defRPr>
            </a:lvl1pPr>
            <a:lvl2pPr marL="0" indent="0">
              <a:spcBef>
                <a:spcPts val="0"/>
              </a:spcBef>
              <a:buFont typeface="+mj-lt"/>
              <a:buNone/>
              <a:defRPr sz="1200"/>
            </a:lvl2pPr>
            <a:lvl3pPr marL="0" indent="0">
              <a:spcBef>
                <a:spcPts val="0"/>
              </a:spcBef>
              <a:buFont typeface="+mj-lt"/>
              <a:buNone/>
              <a:defRPr sz="1200"/>
            </a:lvl3pPr>
            <a:lvl4pPr marL="0" indent="0">
              <a:spcBef>
                <a:spcPts val="0"/>
              </a:spcBef>
              <a:buFont typeface="+mj-lt"/>
              <a:buNone/>
              <a:defRPr sz="1200"/>
            </a:lvl4pPr>
          </a:lstStyle>
          <a:p>
            <a:pPr lvl="0"/>
            <a:r>
              <a:rPr lang="en-US" dirty="0" smtClean="0"/>
              <a:t>Click to add Description; Units of measure; date </a:t>
            </a:r>
            <a:endParaRPr lang="sv-SE" dirty="0"/>
          </a:p>
        </p:txBody>
      </p:sp>
      <p:sp>
        <p:nvSpPr>
          <p:cNvPr id="8" name="BlankContent"/>
          <p:cNvSpPr>
            <a:spLocks noGrp="1"/>
          </p:cNvSpPr>
          <p:nvPr>
            <p:ph type="body" sz="quarter" idx="12" hasCustomPrompt="1"/>
          </p:nvPr>
        </p:nvSpPr>
        <p:spPr>
          <a:xfrm>
            <a:off x="352800" y="1947600"/>
            <a:ext cx="8470800" cy="144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rgbClr val="000000"/>
                </a:solidFill>
                <a:latin typeface="Danske Text"/>
              </a:defRPr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</a:lstStyle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</a:t>
            </a:r>
            <a:r>
              <a:rPr lang="sv-SE" dirty="0" err="1" smtClean="0"/>
              <a:t>content</a:t>
            </a:r>
            <a:endParaRPr lang="sv-SE" dirty="0"/>
          </a:p>
        </p:txBody>
      </p:sp>
      <p:sp>
        <p:nvSpPr>
          <p:cNvPr id="9" name="BlankSource"/>
          <p:cNvSpPr>
            <a:spLocks noGrp="1"/>
          </p:cNvSpPr>
          <p:nvPr>
            <p:ph type="body" sz="quarter" idx="13" hasCustomPrompt="1"/>
          </p:nvPr>
        </p:nvSpPr>
        <p:spPr>
          <a:xfrm>
            <a:off x="352800" y="6703200"/>
            <a:ext cx="8280000" cy="1296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 baseline="0">
                <a:solidFill>
                  <a:srgbClr val="000000"/>
                </a:solidFill>
                <a:latin typeface="Danske Text"/>
              </a:defRPr>
            </a:lvl1pPr>
          </a:lstStyle>
          <a:p>
            <a:pPr lvl="0"/>
            <a:r>
              <a:rPr lang="en-GB" dirty="0" smtClean="0"/>
              <a:t>Click to add a source</a:t>
            </a:r>
            <a:endParaRPr lang="en-GB" dirty="0"/>
          </a:p>
        </p:txBody>
      </p:sp>
      <p:sp>
        <p:nvSpPr>
          <p:cNvPr id="11" name="SlideNumber"/>
          <p:cNvSpPr txBox="1"/>
          <p:nvPr userDrawn="1"/>
        </p:nvSpPr>
        <p:spPr>
          <a:xfrm>
            <a:off x="8161200" y="6696000"/>
            <a:ext cx="687600" cy="1231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R="0" algn="r" defTabSz="87312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tabLst/>
            </a:pPr>
            <a:fld id="{1E3E1ED3-5891-4664-8B7A-D21FE60B94B4}" type="slidenum">
              <a:rPr kumimoji="0" lang="en-GB" sz="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anske Text" pitchFamily="2" charset="0"/>
                <a:ea typeface="ＭＳ Ｐゴシック" charset="-128"/>
                <a:cs typeface="ＭＳ Ｐゴシック" charset="-128"/>
              </a:rPr>
              <a:pPr marR="0" algn="r" defTabSz="873125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80000"/>
                <a:tabLst/>
              </a:pPr>
              <a:t>‹#›</a:t>
            </a:fld>
            <a:endParaRPr kumimoji="0" lang="en-GB" sz="800" b="0" i="0" u="none" strike="noStrike" kern="0" cap="none" spc="0" normalizeH="0" baseline="0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Danske Text" pitchFamily="2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" name="BlankChapter"/>
          <p:cNvSpPr>
            <a:spLocks noGrp="1"/>
          </p:cNvSpPr>
          <p:nvPr>
            <p:ph type="body" sz="quarter" idx="14" hasCustomPrompt="1"/>
          </p:nvPr>
        </p:nvSpPr>
        <p:spPr>
          <a:xfrm>
            <a:off x="352800" y="712800"/>
            <a:ext cx="8470800" cy="1368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rgbClr val="676767"/>
                </a:solidFill>
                <a:latin typeface="Danske Text"/>
              </a:defRPr>
            </a:lvl1pPr>
          </a:lstStyle>
          <a:p>
            <a:pPr lvl="0"/>
            <a:r>
              <a:rPr lang="en-GB" dirty="0" smtClean="0"/>
              <a:t>Click to add chapter header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 bwMode="auto">
          <a:xfrm>
            <a:off x="0" y="685800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293E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6" name="ThisIsALogo" descr="C:\Users\bb5507\AppData\Local\Temp\b074f7a4-aba9-4ef1-93c5-5914adeb0d3c"/>
          <p:cNvPicPr>
            <a:picLocks/>
          </p:cNvPicPr>
          <p:nvPr userDrawn="1"/>
        </p:nvPicPr>
        <p:blipFill>
          <a:blip r:embed="rId2" r:link="rId3"/>
          <a:stretch>
            <a:fillRect/>
          </a:stretch>
        </p:blipFill>
        <p:spPr>
          <a:xfrm>
            <a:off x="7221498" y="248920"/>
            <a:ext cx="1612900" cy="241300"/>
          </a:xfrm>
          <a:prstGeom prst="rect">
            <a:avLst/>
          </a:prstGeom>
        </p:spPr>
      </p:pic>
      <p:sp>
        <p:nvSpPr>
          <p:cNvPr id="17" name="ThisIsAStickyNote"/>
          <p:cNvSpPr txBox="1"/>
          <p:nvPr userDrawn="1"/>
        </p:nvSpPr>
        <p:spPr>
          <a:xfrm>
            <a:off x="352800" y="309599"/>
            <a:ext cx="450000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0" algn="l" defTabSz="87312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tabLst/>
            </a:pPr>
            <a:endParaRPr kumimoji="0" lang="en-GB" sz="1000" b="0" i="0" u="none" strike="noStrike" kern="0" cap="none" spc="0" normalizeH="0" baseline="0" noProof="0" dirty="0" err="1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Danske Headline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/>
        </p:nvGraphicFramePr>
        <p:xfrm>
          <a:off x="1587" y="1588"/>
          <a:ext cx="1587" cy="1587"/>
        </p:xfrm>
        <a:graphic>
          <a:graphicData uri="http://schemas.openxmlformats.org/presentationml/2006/ole">
            <p:oleObj spid="_x0000_s92161" name="think-cell Slide" r:id="rId5" imgW="6350000" imgH="6350000" progId="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873125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defTabSz="873125" rtl="0" eaLnBrk="1" fontAlgn="base" hangingPunct="1">
        <a:spcBef>
          <a:spcPct val="0"/>
        </a:spcBef>
        <a:spcAft>
          <a:spcPct val="0"/>
        </a:spcAft>
        <a:defRPr sz="2800">
          <a:solidFill>
            <a:srgbClr val="003F62"/>
          </a:solidFill>
          <a:latin typeface="Danske Headline" pitchFamily="2" charset="0"/>
          <a:ea typeface="ＭＳ Ｐゴシック" charset="-128"/>
          <a:cs typeface="ＭＳ Ｐゴシック" charset="-128"/>
        </a:defRPr>
      </a:lvl2pPr>
      <a:lvl3pPr algn="l" defTabSz="873125" rtl="0" eaLnBrk="1" fontAlgn="base" hangingPunct="1">
        <a:spcBef>
          <a:spcPct val="0"/>
        </a:spcBef>
        <a:spcAft>
          <a:spcPct val="0"/>
        </a:spcAft>
        <a:defRPr sz="2800">
          <a:solidFill>
            <a:srgbClr val="003F62"/>
          </a:solidFill>
          <a:latin typeface="Danske Headline" pitchFamily="2" charset="0"/>
          <a:ea typeface="ＭＳ Ｐゴシック" charset="-128"/>
          <a:cs typeface="ＭＳ Ｐゴシック" charset="-128"/>
        </a:defRPr>
      </a:lvl3pPr>
      <a:lvl4pPr algn="l" defTabSz="873125" rtl="0" eaLnBrk="1" fontAlgn="base" hangingPunct="1">
        <a:spcBef>
          <a:spcPct val="0"/>
        </a:spcBef>
        <a:spcAft>
          <a:spcPct val="0"/>
        </a:spcAft>
        <a:defRPr sz="2800">
          <a:solidFill>
            <a:srgbClr val="003F62"/>
          </a:solidFill>
          <a:latin typeface="Danske Headline" pitchFamily="2" charset="0"/>
          <a:ea typeface="ＭＳ Ｐゴシック" charset="-128"/>
          <a:cs typeface="ＭＳ Ｐゴシック" charset="-128"/>
        </a:defRPr>
      </a:lvl4pPr>
      <a:lvl5pPr algn="l" defTabSz="873125" rtl="0" eaLnBrk="1" fontAlgn="base" hangingPunct="1">
        <a:spcBef>
          <a:spcPct val="0"/>
        </a:spcBef>
        <a:spcAft>
          <a:spcPct val="0"/>
        </a:spcAft>
        <a:defRPr sz="2800">
          <a:solidFill>
            <a:srgbClr val="003F62"/>
          </a:solidFill>
          <a:latin typeface="Danske Headline" pitchFamily="2" charset="0"/>
          <a:ea typeface="ＭＳ Ｐゴシック" charset="-128"/>
          <a:cs typeface="ＭＳ Ｐゴシック" charset="-128"/>
        </a:defRPr>
      </a:lvl5pPr>
      <a:lvl6pPr marL="457200" algn="l" defTabSz="873125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Danske Headline" pitchFamily="2" charset="0"/>
        </a:defRPr>
      </a:lvl6pPr>
      <a:lvl7pPr marL="914400" algn="l" defTabSz="873125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Danske Headline" pitchFamily="2" charset="0"/>
        </a:defRPr>
      </a:lvl7pPr>
      <a:lvl8pPr marL="1371600" algn="l" defTabSz="873125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Danske Headline" pitchFamily="2" charset="0"/>
        </a:defRPr>
      </a:lvl8pPr>
      <a:lvl9pPr marL="1828800" algn="l" defTabSz="873125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Danske Headline" pitchFamily="2" charset="0"/>
        </a:defRPr>
      </a:lvl9pPr>
    </p:titleStyle>
    <p:bodyStyle>
      <a:lvl1pPr marL="279400" indent="-279400" algn="l" defTabSz="873125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SzPct val="80000"/>
        <a:buChar char="•"/>
        <a:defRPr sz="2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90563" indent="-230188" algn="l" defTabSz="873125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SzPct val="80000"/>
        <a:buFont typeface="Lucida Grande" pitchFamily="27" charset="0"/>
        <a:buChar char="-"/>
        <a:defRPr sz="2000">
          <a:solidFill>
            <a:schemeClr val="tx1"/>
          </a:solidFill>
          <a:latin typeface="+mn-lt"/>
          <a:ea typeface="ＭＳ Ｐゴシック" pitchFamily="27" charset="-128"/>
          <a:cs typeface="Danske Text (Body)"/>
        </a:defRPr>
      </a:lvl2pPr>
      <a:lvl3pPr marL="1092200" indent="-219075" algn="l" defTabSz="873125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SzPct val="80000"/>
        <a:buChar char="•"/>
        <a:defRPr sz="1800">
          <a:solidFill>
            <a:schemeClr val="tx1"/>
          </a:solidFill>
          <a:latin typeface="+mn-lt"/>
          <a:ea typeface="ＭＳ Ｐゴシック" pitchFamily="-107" charset="-128"/>
          <a:cs typeface="ＭＳ Ｐゴシック" pitchFamily="29" charset="-128"/>
        </a:defRPr>
      </a:lvl3pPr>
      <a:lvl4pPr marL="1490663" indent="-217488" algn="l" defTabSz="873125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SzPct val="80000"/>
        <a:buFont typeface="Lucida Grande" pitchFamily="27" charset="0"/>
        <a:buChar char="-"/>
        <a:defRPr sz="1600">
          <a:solidFill>
            <a:schemeClr val="tx1"/>
          </a:solidFill>
          <a:latin typeface="+mn-lt"/>
          <a:ea typeface="ＭＳ Ｐゴシック" pitchFamily="-107" charset="-128"/>
        </a:defRPr>
      </a:lvl4pPr>
      <a:lvl5pPr marL="1890713" indent="-217488" algn="l" defTabSz="873125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SzPct val="80000"/>
        <a:buChar char="•"/>
        <a:defRPr sz="1400">
          <a:solidFill>
            <a:schemeClr val="tx1"/>
          </a:solidFill>
          <a:latin typeface="+mn-lt"/>
          <a:ea typeface="ＭＳ Ｐゴシック" pitchFamily="-107" charset="-128"/>
        </a:defRPr>
      </a:lvl5pPr>
      <a:lvl6pPr marL="2347913" indent="-217488" algn="l" defTabSz="873125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SzPct val="80000"/>
        <a:buChar char="•"/>
        <a:defRPr sz="1900">
          <a:solidFill>
            <a:schemeClr val="tx1"/>
          </a:solidFill>
          <a:latin typeface="+mn-lt"/>
          <a:ea typeface="ＭＳ Ｐゴシック" pitchFamily="-107" charset="-128"/>
        </a:defRPr>
      </a:lvl6pPr>
      <a:lvl7pPr marL="2805113" indent="-217488" algn="l" defTabSz="873125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SzPct val="80000"/>
        <a:buChar char="•"/>
        <a:defRPr sz="1900">
          <a:solidFill>
            <a:schemeClr val="tx1"/>
          </a:solidFill>
          <a:latin typeface="+mn-lt"/>
          <a:ea typeface="ＭＳ Ｐゴシック" pitchFamily="-107" charset="-128"/>
        </a:defRPr>
      </a:lvl7pPr>
      <a:lvl8pPr marL="3262313" indent="-217488" algn="l" defTabSz="873125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SzPct val="80000"/>
        <a:buChar char="•"/>
        <a:defRPr sz="1900">
          <a:solidFill>
            <a:schemeClr val="tx1"/>
          </a:solidFill>
          <a:latin typeface="+mn-lt"/>
          <a:ea typeface="ＭＳ Ｐゴシック" pitchFamily="-107" charset="-128"/>
        </a:defRPr>
      </a:lvl8pPr>
      <a:lvl9pPr marL="3719513" indent="-217488" algn="l" defTabSz="873125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SzPct val="80000"/>
        <a:buChar char="•"/>
        <a:defRPr sz="19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2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Object 36" hidden="1"/>
          <p:cNvGraphicFramePr>
            <a:graphicFrameLocks noChangeAspect="1"/>
          </p:cNvGraphicFramePr>
          <p:nvPr/>
        </p:nvGraphicFramePr>
        <p:xfrm>
          <a:off x="1587" y="1588"/>
          <a:ext cx="1587" cy="1587"/>
        </p:xfrm>
        <a:graphic>
          <a:graphicData uri="http://schemas.openxmlformats.org/presentationml/2006/ole">
            <p:oleObj spid="_x0000_s220162" name="think-cell Slide" r:id="rId4" imgW="6350000" imgH="6350000" progId="">
              <p:embed/>
            </p:oleObj>
          </a:graphicData>
        </a:graphic>
      </p:graphicFrame>
      <p:sp>
        <p:nvSpPr>
          <p:cNvPr id="69" name="Rectangle 68"/>
          <p:cNvSpPr/>
          <p:nvPr/>
        </p:nvSpPr>
        <p:spPr bwMode="auto">
          <a:xfrm>
            <a:off x="6865016" y="857499"/>
            <a:ext cx="2094089" cy="81478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72000" marR="0" indent="-72000" defTabSz="873125" latinLnBrk="0">
              <a:lnSpc>
                <a:spcPct val="100000"/>
              </a:lnSpc>
              <a:buClr>
                <a:srgbClr val="000000"/>
              </a:buClr>
              <a:buSzPct val="80000"/>
              <a:tabLst/>
            </a:pPr>
            <a:endParaRPr lang="en-US" sz="1200" kern="0" dirty="0" smtClean="0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3677352" y="3632200"/>
            <a:ext cx="2432756" cy="293488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180000" lvl="1" indent="-144000" defTabSz="873125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sz="1100" kern="0" dirty="0" smtClean="0">
                <a:latin typeface="Danske Text"/>
                <a:ea typeface="ＭＳ Ｐゴシック" charset="-128"/>
              </a:rPr>
              <a:t>Clear definition of what “World Class” is must be defined – should the benchmark be industry or generic process benchmarking?</a:t>
            </a:r>
          </a:p>
          <a:p>
            <a:pPr marL="180000" lvl="1" indent="-144000" defTabSz="873125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sz="1100" kern="0" dirty="0" smtClean="0">
                <a:latin typeface="Danske Text"/>
                <a:ea typeface="ＭＳ Ｐゴシック" charset="-128"/>
              </a:rPr>
              <a:t>Master Planning has to shift from capacity planning in line /country </a:t>
            </a:r>
            <a:r>
              <a:rPr lang="en-US" sz="1100" kern="0" dirty="0" err="1" smtClean="0">
                <a:latin typeface="Danske Text"/>
                <a:ea typeface="ＭＳ Ｐゴシック" charset="-128"/>
              </a:rPr>
              <a:t>organisation</a:t>
            </a:r>
            <a:r>
              <a:rPr lang="en-US" sz="1100" kern="0" dirty="0" smtClean="0">
                <a:latin typeface="Danske Text"/>
                <a:ea typeface="ＭＳ Ｐゴシック" charset="-128"/>
              </a:rPr>
              <a:t> to Global team </a:t>
            </a:r>
            <a:r>
              <a:rPr lang="en-US" sz="1100" kern="0" dirty="0" err="1" smtClean="0">
                <a:latin typeface="Danske Text"/>
                <a:ea typeface="ＭＳ Ｐゴシック" charset="-128"/>
              </a:rPr>
              <a:t>organisation</a:t>
            </a:r>
            <a:r>
              <a:rPr lang="en-US" sz="1100" kern="0" dirty="0" smtClean="0">
                <a:latin typeface="Danske Text"/>
                <a:ea typeface="ＭＳ Ｐゴシック" charset="-128"/>
              </a:rPr>
              <a:t> over the next 1½ year. This </a:t>
            </a:r>
            <a:r>
              <a:rPr lang="en-US" sz="1100" kern="0" dirty="0" err="1" smtClean="0">
                <a:latin typeface="Danske Text"/>
                <a:ea typeface="ＭＳ Ｐゴシック" charset="-128"/>
              </a:rPr>
              <a:t>organisation</a:t>
            </a:r>
            <a:r>
              <a:rPr lang="en-US" sz="1100" kern="0" dirty="0" smtClean="0">
                <a:latin typeface="Danske Text"/>
                <a:ea typeface="ＭＳ Ｐゴシック" charset="-128"/>
              </a:rPr>
              <a:t> will be defined gradually, and master planning needs to encompass both </a:t>
            </a:r>
            <a:r>
              <a:rPr lang="en-US" sz="1100" kern="0" dirty="0" err="1" smtClean="0">
                <a:latin typeface="Danske Text"/>
                <a:ea typeface="ＭＳ Ｐゴシック" charset="-128"/>
              </a:rPr>
              <a:t>organisational</a:t>
            </a:r>
            <a:r>
              <a:rPr lang="en-US" sz="1100" kern="0" dirty="0" smtClean="0">
                <a:latin typeface="Danske Text"/>
                <a:ea typeface="ＭＳ Ｐゴシック" charset="-128"/>
              </a:rPr>
              <a:t> structures.</a:t>
            </a:r>
          </a:p>
          <a:p>
            <a:pPr marL="180000" lvl="1" indent="-144000" defTabSz="873125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sz="1100" kern="0" dirty="0" smtClean="0">
                <a:latin typeface="Danske Text"/>
                <a:ea typeface="ＭＳ Ｐゴシック" charset="-128"/>
              </a:rPr>
              <a:t>Master data update will be behind schedule as a few sections will not begin using updated time registration until </a:t>
            </a:r>
            <a:r>
              <a:rPr lang="en-US" sz="1100" kern="0" dirty="0" err="1" smtClean="0">
                <a:latin typeface="Danske Text"/>
                <a:ea typeface="ＭＳ Ｐゴシック" charset="-128"/>
              </a:rPr>
              <a:t>aug-sept</a:t>
            </a:r>
            <a:r>
              <a:rPr lang="en-US" sz="1100" kern="0" dirty="0" smtClean="0">
                <a:latin typeface="Danske Text"/>
                <a:ea typeface="ＭＳ Ｐゴシック" charset="-128"/>
              </a:rPr>
              <a:t> (reason for “Yellow” on plan)</a:t>
            </a:r>
            <a:endParaRPr lang="en-GB" sz="1100" dirty="0" smtClean="0">
              <a:latin typeface="Danske Text" pitchFamily="-107" charset="0"/>
            </a:endParaRPr>
          </a:p>
          <a:p>
            <a:pPr marL="180000" marR="0" indent="-144000" defTabSz="873125" latinLnBrk="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</a:pPr>
            <a:endParaRPr lang="en-US" sz="1100" kern="0" dirty="0" smtClean="0">
              <a:solidFill>
                <a:srgbClr val="FF0000"/>
              </a:solidFill>
              <a:ea typeface="ＭＳ Ｐゴシック" charset="-128"/>
              <a:cs typeface="ＭＳ Ｐゴシック" charset="-128"/>
            </a:endParaRPr>
          </a:p>
          <a:p>
            <a:pPr marL="180000" marR="0" indent="-144000" defTabSz="873125" latinLnBrk="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</a:pPr>
            <a:endParaRPr lang="en-US" sz="1100" kern="0" dirty="0" smtClean="0">
              <a:solidFill>
                <a:srgbClr val="FF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307667" y="1857101"/>
            <a:ext cx="2670083" cy="1339200"/>
          </a:xfrm>
          <a:prstGeom prst="rect">
            <a:avLst/>
          </a:prstGeom>
          <a:solidFill>
            <a:schemeClr val="bg1"/>
          </a:solidFill>
          <a:ln w="15875" cap="flat" cmpd="sng" algn="ctr">
            <a:solidFill>
              <a:srgbClr val="003F6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108000" defTabSz="873125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GB" sz="1100" dirty="0" smtClean="0">
                <a:latin typeface="Danske Text" pitchFamily="-107" charset="0"/>
              </a:rPr>
              <a:t>Right capacity at the right place to handle customer demand (planning)</a:t>
            </a:r>
          </a:p>
          <a:p>
            <a:pPr marL="108000" defTabSz="873125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GB" sz="1100" dirty="0" smtClean="0">
                <a:latin typeface="Danske Text" pitchFamily="-107" charset="0"/>
              </a:rPr>
              <a:t>Increased performance on Quality, Delivery and Cost</a:t>
            </a:r>
          </a:p>
          <a:p>
            <a:pPr marL="108000" defTabSz="873125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GB" sz="1100" dirty="0" smtClean="0">
                <a:latin typeface="Danske Text" pitchFamily="-107" charset="0"/>
              </a:rPr>
              <a:t>Faster reaction to abnormal conditions</a:t>
            </a:r>
          </a:p>
          <a:p>
            <a:pPr marL="288000" indent="-180000" defTabSz="873125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endParaRPr lang="en-GB" sz="1100" dirty="0" smtClean="0">
              <a:latin typeface="Danske Text" pitchFamily="-107" charset="0"/>
            </a:endParaRPr>
          </a:p>
          <a:p>
            <a:pPr marL="288000" indent="-180000" defTabSz="873125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endParaRPr lang="en-GB" sz="1100" dirty="0" smtClean="0">
              <a:latin typeface="Danske Text" pitchFamily="-107" charset="0"/>
            </a:endParaRPr>
          </a:p>
          <a:p>
            <a:pPr marL="288000" indent="-180000" defTabSz="873125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endParaRPr lang="en-GB" sz="1100" dirty="0" smtClean="0"/>
          </a:p>
        </p:txBody>
      </p:sp>
      <p:sp>
        <p:nvSpPr>
          <p:cNvPr id="40" name="Rectangle 39"/>
          <p:cNvSpPr/>
          <p:nvPr/>
        </p:nvSpPr>
        <p:spPr bwMode="auto">
          <a:xfrm>
            <a:off x="263612" y="1859923"/>
            <a:ext cx="5922700" cy="1340477"/>
          </a:xfrm>
          <a:prstGeom prst="rect">
            <a:avLst/>
          </a:prstGeom>
          <a:solidFill>
            <a:schemeClr val="bg1"/>
          </a:solidFill>
          <a:ln w="15875" cap="flat" cmpd="sng" algn="ctr">
            <a:solidFill>
              <a:srgbClr val="003F6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288000" indent="-180000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en-GB" sz="1100" dirty="0" smtClean="0"/>
              <a:t>Improve Group Operations capabilities within both Operations planning and performance management </a:t>
            </a:r>
          </a:p>
          <a:p>
            <a:pPr marL="288000" indent="-180000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en-GB" sz="1100" dirty="0" smtClean="0"/>
              <a:t>Agree on and build an improved planning and performance infrastructure that will facilitate Group Operations on its way to World Class capabilities </a:t>
            </a:r>
          </a:p>
          <a:p>
            <a:pPr marL="288000" indent="-180000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en-GB" sz="1100" dirty="0" smtClean="0"/>
              <a:t>Ensure training, knowledge and experience sharing, and other types of competency development activities</a:t>
            </a:r>
          </a:p>
          <a:p>
            <a:pPr marL="288000" indent="-180000">
              <a:spcBef>
                <a:spcPts val="600"/>
              </a:spcBef>
              <a:buSzPct val="100000"/>
              <a:buFont typeface="Arial" pitchFamily="34" charset="0"/>
              <a:buChar char="•"/>
            </a:pPr>
            <a:endParaRPr lang="en-GB" sz="1100" dirty="0" smtClean="0"/>
          </a:p>
        </p:txBody>
      </p:sp>
      <p:sp>
        <p:nvSpPr>
          <p:cNvPr id="60" name="Rectangle 59"/>
          <p:cNvSpPr/>
          <p:nvPr/>
        </p:nvSpPr>
        <p:spPr bwMode="auto">
          <a:xfrm>
            <a:off x="265288" y="4114800"/>
            <a:ext cx="3273779" cy="2446947"/>
          </a:xfrm>
          <a:prstGeom prst="rect">
            <a:avLst/>
          </a:prstGeom>
          <a:solidFill>
            <a:srgbClr val="C7E3F9"/>
          </a:solidFill>
          <a:ln w="9525" cap="flat" cmpd="sng" algn="ctr">
            <a:solidFill>
              <a:srgbClr val="C7E3F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24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288000" lvl="1" indent="-180000" defTabSz="873125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sz="1100" kern="0" dirty="0" smtClean="0">
                <a:latin typeface="Danske Text"/>
                <a:ea typeface="ＭＳ Ｐゴシック" charset="-128"/>
                <a:cs typeface="ＭＳ Ｐゴシック" charset="-128"/>
              </a:rPr>
              <a:t>All employees in OP&amp;PP has been trained in Tableau reporting and 2 – 3 employees have been assigned for a performance dimension to develop</a:t>
            </a:r>
          </a:p>
          <a:p>
            <a:pPr marL="288000" lvl="1" indent="-180000" defTabSz="873125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sz="1100" kern="0" dirty="0" smtClean="0">
                <a:latin typeface="Danske Text"/>
                <a:ea typeface="ＭＳ Ｐゴシック" charset="-128"/>
                <a:cs typeface="ＭＳ Ｐゴシック" charset="-128"/>
              </a:rPr>
              <a:t>No results output wise, and that is neither the plan – but development work progressing as indicated in next steps</a:t>
            </a:r>
          </a:p>
          <a:p>
            <a:pPr marL="745200" lvl="1" indent="-180000" defTabSz="873125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sz="1100" dirty="0" smtClean="0">
                <a:latin typeface="Danske Text" pitchFamily="-107" charset="0"/>
              </a:rPr>
              <a:t>Productivity Tableau report is functioning, yet not finished yet</a:t>
            </a:r>
          </a:p>
          <a:p>
            <a:pPr marL="745200" lvl="1" indent="-180000" defTabSz="873125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sz="1100" dirty="0" smtClean="0">
                <a:latin typeface="Danske Text" pitchFamily="-107" charset="0"/>
              </a:rPr>
              <a:t>Employee motivation report is functioning, yet not finished yet</a:t>
            </a:r>
          </a:p>
        </p:txBody>
      </p:sp>
      <p:sp>
        <p:nvSpPr>
          <p:cNvPr id="2" name="BlankTitle"/>
          <p:cNvSpPr>
            <a:spLocks noGrp="1"/>
          </p:cNvSpPr>
          <p:nvPr>
            <p:ph type="body" sz="quarter" idx="10"/>
          </p:nvPr>
        </p:nvSpPr>
        <p:spPr>
          <a:xfrm>
            <a:off x="263611" y="871200"/>
            <a:ext cx="6585922" cy="719998"/>
          </a:xfrm>
        </p:spPr>
        <p:txBody>
          <a:bodyPr/>
          <a:lstStyle/>
          <a:p>
            <a:r>
              <a:rPr lang="en-US" dirty="0" smtClean="0"/>
              <a:t>Initiative: World-Class Planning and performance capabilities</a:t>
            </a:r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781903" y="1351846"/>
            <a:ext cx="1180800" cy="144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168275" indent="-168275">
              <a:buClr>
                <a:srgbClr val="000000"/>
              </a:buClr>
              <a:buSzPct val="80000"/>
            </a:pPr>
            <a:r>
              <a:rPr lang="en-GB" sz="900" dirty="0" smtClean="0">
                <a:solidFill>
                  <a:srgbClr val="000000"/>
                </a:solidFill>
              </a:rPr>
              <a:t>Jan 1 2015</a:t>
            </a:r>
            <a:endParaRPr lang="en-GB" sz="900" dirty="0">
              <a:solidFill>
                <a:srgbClr val="000000"/>
              </a:solidFill>
            </a:endParaRPr>
          </a:p>
        </p:txBody>
      </p:sp>
      <p:sp>
        <p:nvSpPr>
          <p:cNvPr id="12" name="Rectangle 39"/>
          <p:cNvSpPr>
            <a:spLocks noChangeArrowheads="1"/>
          </p:cNvSpPr>
          <p:nvPr/>
        </p:nvSpPr>
        <p:spPr bwMode="auto">
          <a:xfrm>
            <a:off x="7781903" y="1167168"/>
            <a:ext cx="1180800" cy="144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168275" indent="-168275">
              <a:buClr>
                <a:srgbClr val="000000"/>
              </a:buClr>
              <a:buSzPct val="80000"/>
            </a:pPr>
            <a:r>
              <a:rPr lang="en-GB" sz="900" dirty="0" smtClean="0">
                <a:solidFill>
                  <a:srgbClr val="000000"/>
                </a:solidFill>
              </a:rPr>
              <a:t>Customer service</a:t>
            </a:r>
            <a:endParaRPr lang="en-GB" sz="900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781903" y="1531234"/>
            <a:ext cx="1180800" cy="144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168275" indent="-168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en-GB" sz="900" dirty="0" smtClean="0">
                <a:solidFill>
                  <a:srgbClr val="000000"/>
                </a:solidFill>
                <a:ea typeface="ＭＳ Ｐゴシック" pitchFamily="27" charset="-128"/>
              </a:rPr>
              <a:t>Dec 15 2015</a:t>
            </a:r>
            <a:endParaRPr lang="en-GB" sz="900" dirty="0">
              <a:solidFill>
                <a:srgbClr val="000000"/>
              </a:solidFill>
              <a:ea typeface="ＭＳ Ｐゴシック" pitchFamily="27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976318" y="702503"/>
            <a:ext cx="910344" cy="29149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>
              <a:buSzPct val="100000"/>
            </a:pPr>
            <a:r>
              <a:rPr lang="en-GB" sz="1200" b="1" dirty="0" smtClean="0"/>
              <a:t>Basic facts</a:t>
            </a:r>
            <a:endParaRPr lang="en-GB" sz="1200" b="1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418419" y="1707522"/>
            <a:ext cx="1283381" cy="29149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>
              <a:buSzPct val="100000"/>
            </a:pPr>
            <a:r>
              <a:rPr lang="en-GB" sz="1400" b="1" dirty="0" smtClean="0"/>
              <a:t>Project Scope</a:t>
            </a:r>
            <a:endParaRPr lang="en-GB" sz="1400" b="1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6445954" y="1715989"/>
            <a:ext cx="2198510" cy="29149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>
              <a:buSzPct val="100000"/>
            </a:pPr>
            <a:r>
              <a:rPr lang="en-GB" sz="1400" b="1" dirty="0" smtClean="0"/>
              <a:t>Expected benefits (CASE)</a:t>
            </a:r>
            <a:endParaRPr lang="en-GB" sz="1400" b="1" dirty="0"/>
          </a:p>
        </p:txBody>
      </p:sp>
      <p:sp>
        <p:nvSpPr>
          <p:cNvPr id="23" name="Rectangle 39"/>
          <p:cNvSpPr>
            <a:spLocks noChangeArrowheads="1"/>
          </p:cNvSpPr>
          <p:nvPr/>
        </p:nvSpPr>
        <p:spPr bwMode="auto">
          <a:xfrm>
            <a:off x="6868066" y="1167168"/>
            <a:ext cx="918000" cy="144000"/>
          </a:xfrm>
          <a:prstGeom prst="rect">
            <a:avLst/>
          </a:prstGeom>
          <a:solidFill>
            <a:srgbClr val="C7E3F9"/>
          </a:solidFill>
          <a:ln w="9525" algn="ctr">
            <a:solidFill>
              <a:srgbClr val="999999"/>
            </a:solidFill>
            <a:miter lim="800000"/>
            <a:headEnd/>
            <a:tailEnd/>
          </a:ln>
        </p:spPr>
        <p:txBody>
          <a:bodyPr wrap="none" lIns="36000" tIns="54000" rIns="36000" bIns="5400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900" b="1" dirty="0" smtClean="0">
                <a:ea typeface="ＭＳ Ｐゴシック" pitchFamily="27" charset="-128"/>
              </a:rPr>
              <a:t>Key benefit</a:t>
            </a:r>
            <a:endParaRPr lang="en-GB" sz="900" b="1" dirty="0">
              <a:ea typeface="ＭＳ Ｐゴシック" pitchFamily="27" charset="-128"/>
            </a:endParaRPr>
          </a:p>
        </p:txBody>
      </p:sp>
      <p:sp>
        <p:nvSpPr>
          <p:cNvPr id="25" name="Rectangle 39"/>
          <p:cNvSpPr>
            <a:spLocks noChangeArrowheads="1"/>
          </p:cNvSpPr>
          <p:nvPr/>
        </p:nvSpPr>
        <p:spPr bwMode="auto">
          <a:xfrm>
            <a:off x="6868066" y="1531234"/>
            <a:ext cx="918000" cy="144000"/>
          </a:xfrm>
          <a:prstGeom prst="rect">
            <a:avLst/>
          </a:prstGeom>
          <a:solidFill>
            <a:srgbClr val="C7E3F9"/>
          </a:solidFill>
          <a:ln w="9525" algn="ctr">
            <a:solidFill>
              <a:srgbClr val="999999"/>
            </a:solidFill>
            <a:miter lim="800000"/>
            <a:headEnd/>
            <a:tailEnd/>
          </a:ln>
        </p:spPr>
        <p:txBody>
          <a:bodyPr wrap="none" lIns="36000" tIns="54000" rIns="36000" bIns="5400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900" b="1" dirty="0" smtClean="0"/>
              <a:t>End date</a:t>
            </a:r>
            <a:endParaRPr lang="en-GB" sz="900" b="1" dirty="0">
              <a:ea typeface="ＭＳ Ｐゴシック" pitchFamily="27" charset="-128"/>
            </a:endParaRPr>
          </a:p>
        </p:txBody>
      </p:sp>
      <p:sp>
        <p:nvSpPr>
          <p:cNvPr id="30" name="Rectangle 39"/>
          <p:cNvSpPr>
            <a:spLocks noChangeArrowheads="1"/>
          </p:cNvSpPr>
          <p:nvPr/>
        </p:nvSpPr>
        <p:spPr bwMode="auto">
          <a:xfrm>
            <a:off x="6868066" y="1351846"/>
            <a:ext cx="918000" cy="144000"/>
          </a:xfrm>
          <a:prstGeom prst="rect">
            <a:avLst/>
          </a:prstGeom>
          <a:solidFill>
            <a:srgbClr val="C7E3F9"/>
          </a:solidFill>
          <a:ln w="9525" algn="ctr">
            <a:solidFill>
              <a:srgbClr val="999999"/>
            </a:solidFill>
            <a:miter lim="800000"/>
            <a:headEnd/>
            <a:tailEnd/>
          </a:ln>
        </p:spPr>
        <p:txBody>
          <a:bodyPr wrap="none" lIns="36000" tIns="54000" rIns="36000" bIns="5400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900" b="1" dirty="0" smtClean="0"/>
              <a:t>Start date</a:t>
            </a:r>
            <a:endParaRPr lang="en-GB" sz="900" b="1" dirty="0">
              <a:ea typeface="ＭＳ Ｐゴシック" pitchFamily="27" charset="-128"/>
            </a:endParaRPr>
          </a:p>
        </p:txBody>
      </p:sp>
      <p:sp>
        <p:nvSpPr>
          <p:cNvPr id="38" name="Rectangle 39"/>
          <p:cNvSpPr>
            <a:spLocks noChangeArrowheads="1"/>
          </p:cNvSpPr>
          <p:nvPr/>
        </p:nvSpPr>
        <p:spPr bwMode="auto">
          <a:xfrm>
            <a:off x="7780953" y="978957"/>
            <a:ext cx="1181750" cy="144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168275" indent="-168275">
              <a:buClr>
                <a:srgbClr val="000000"/>
              </a:buClr>
              <a:buSzPct val="80000"/>
            </a:pPr>
            <a:r>
              <a:rPr lang="en-GB" sz="900" dirty="0" smtClean="0">
                <a:solidFill>
                  <a:srgbClr val="000000"/>
                </a:solidFill>
              </a:rPr>
              <a:t>Kim </a:t>
            </a:r>
            <a:r>
              <a:rPr lang="en-GB" sz="900" dirty="0" err="1" smtClean="0">
                <a:solidFill>
                  <a:srgbClr val="000000"/>
                </a:solidFill>
              </a:rPr>
              <a:t>Winther</a:t>
            </a:r>
            <a:endParaRPr lang="en-GB" sz="900" dirty="0">
              <a:solidFill>
                <a:srgbClr val="000000"/>
              </a:solidFill>
            </a:endParaRPr>
          </a:p>
        </p:txBody>
      </p:sp>
      <p:sp>
        <p:nvSpPr>
          <p:cNvPr id="39" name="Rectangle 39"/>
          <p:cNvSpPr>
            <a:spLocks noChangeArrowheads="1"/>
          </p:cNvSpPr>
          <p:nvPr/>
        </p:nvSpPr>
        <p:spPr bwMode="auto">
          <a:xfrm>
            <a:off x="6868066" y="978957"/>
            <a:ext cx="917600" cy="144000"/>
          </a:xfrm>
          <a:prstGeom prst="rect">
            <a:avLst/>
          </a:prstGeom>
          <a:solidFill>
            <a:srgbClr val="C7E3F9"/>
          </a:solidFill>
          <a:ln w="9525" algn="ctr">
            <a:solidFill>
              <a:srgbClr val="999999"/>
            </a:solidFill>
            <a:miter lim="800000"/>
            <a:headEnd/>
            <a:tailEnd/>
          </a:ln>
        </p:spPr>
        <p:txBody>
          <a:bodyPr wrap="none" lIns="36000" tIns="54000" rIns="36000" bIns="5400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900" b="1" dirty="0" smtClean="0"/>
              <a:t>Responsible</a:t>
            </a:r>
            <a:endParaRPr lang="en-GB" sz="900" b="1" dirty="0">
              <a:ea typeface="ＭＳ Ｐゴシック" pitchFamily="27" charset="-128"/>
            </a:endParaRPr>
          </a:p>
        </p:txBody>
      </p:sp>
      <p:cxnSp>
        <p:nvCxnSpPr>
          <p:cNvPr id="44" name="Rak 74"/>
          <p:cNvCxnSpPr/>
          <p:nvPr/>
        </p:nvCxnSpPr>
        <p:spPr>
          <a:xfrm>
            <a:off x="12060808" y="3509675"/>
            <a:ext cx="0" cy="81746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63" name="Rectangle 62"/>
          <p:cNvSpPr/>
          <p:nvPr/>
        </p:nvSpPr>
        <p:spPr bwMode="auto">
          <a:xfrm>
            <a:off x="3806114" y="3307639"/>
            <a:ext cx="2332215" cy="29149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>
              <a:buSzPct val="100000"/>
            </a:pPr>
            <a:r>
              <a:rPr lang="en-GB" sz="1400" b="1" dirty="0" smtClean="0"/>
              <a:t>Challenges</a:t>
            </a:r>
            <a:endParaRPr lang="en-GB" sz="1400" b="1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418419" y="4093334"/>
            <a:ext cx="1248481" cy="34408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>
              <a:buSzPct val="100000"/>
            </a:pPr>
            <a:r>
              <a:rPr lang="en-GB" sz="1400" b="1" dirty="0" smtClean="0"/>
              <a:t>Key results:</a:t>
            </a:r>
            <a:endParaRPr lang="en-GB" sz="1400" b="1" dirty="0"/>
          </a:p>
        </p:txBody>
      </p:sp>
      <p:sp>
        <p:nvSpPr>
          <p:cNvPr id="65" name="Rectangle 64"/>
          <p:cNvSpPr/>
          <p:nvPr/>
        </p:nvSpPr>
        <p:spPr bwMode="auto">
          <a:xfrm>
            <a:off x="6445954" y="3282002"/>
            <a:ext cx="1567386" cy="29149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>
              <a:buSzPct val="100000"/>
            </a:pPr>
            <a:r>
              <a:rPr lang="en-GB" sz="1400" b="1" dirty="0" smtClean="0"/>
              <a:t>Next steps</a:t>
            </a:r>
            <a:endParaRPr lang="en-GB" sz="1400" b="1" dirty="0"/>
          </a:p>
        </p:txBody>
      </p:sp>
      <p:cxnSp>
        <p:nvCxnSpPr>
          <p:cNvPr id="78" name="Straight Connector 77"/>
          <p:cNvCxnSpPr/>
          <p:nvPr/>
        </p:nvCxnSpPr>
        <p:spPr bwMode="auto">
          <a:xfrm>
            <a:off x="3677352" y="3562199"/>
            <a:ext cx="252024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3F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3" name="Isosceles Triangle 82"/>
          <p:cNvSpPr/>
          <p:nvPr/>
        </p:nvSpPr>
        <p:spPr bwMode="auto">
          <a:xfrm rot="5400000">
            <a:off x="5033351" y="5024888"/>
            <a:ext cx="2455495" cy="143936"/>
          </a:xfrm>
          <a:prstGeom prst="triangle">
            <a:avLst/>
          </a:prstGeom>
          <a:solidFill>
            <a:srgbClr val="003F62"/>
          </a:solidFill>
          <a:ln w="9525" cap="flat" cmpd="sng" algn="ctr">
            <a:solidFill>
              <a:srgbClr val="003F6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/>
            </a:pPr>
            <a:endParaRPr lang="en-GB" sz="1200" smtClean="0">
              <a:latin typeface="Danske Text" pitchFamily="-107" charset="0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418419" y="3307639"/>
            <a:ext cx="1223079" cy="29149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>
              <a:buSzPct val="100000"/>
            </a:pPr>
            <a:r>
              <a:rPr lang="en-GB" sz="1400" b="1" dirty="0" smtClean="0"/>
              <a:t>KPI summary</a:t>
            </a:r>
            <a:endParaRPr lang="en-GB" sz="1400" b="1" dirty="0"/>
          </a:p>
        </p:txBody>
      </p:sp>
      <p:sp>
        <p:nvSpPr>
          <p:cNvPr id="104" name="Rectangle 103"/>
          <p:cNvSpPr/>
          <p:nvPr/>
        </p:nvSpPr>
        <p:spPr bwMode="auto">
          <a:xfrm>
            <a:off x="349955" y="3688632"/>
            <a:ext cx="576000" cy="25964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144000" marR="0" indent="-1440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/>
            </a:pPr>
            <a:r>
              <a:rPr lang="en-US" sz="900" dirty="0" smtClean="0">
                <a:latin typeface="Danske Text" pitchFamily="-107" charset="0"/>
              </a:rPr>
              <a:t>Plan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984955" y="3688632"/>
            <a:ext cx="576000" cy="259645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144000" marR="0" indent="-1440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/>
            </a:pPr>
            <a:r>
              <a:rPr lang="en-US" sz="900" dirty="0" smtClean="0">
                <a:latin typeface="Danske Text" pitchFamily="-107" charset="0"/>
              </a:rPr>
              <a:t>Resource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1619955" y="3688632"/>
            <a:ext cx="576000" cy="259645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/>
            </a:pPr>
            <a:r>
              <a:rPr lang="en-US" sz="900" dirty="0" smtClean="0">
                <a:latin typeface="Danske Text" pitchFamily="-107" charset="0"/>
              </a:rPr>
              <a:t>Costumer attention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2254955" y="3688632"/>
            <a:ext cx="576000" cy="259645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144000" marR="0" indent="-1440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/>
            </a:pPr>
            <a:r>
              <a:rPr lang="en-US" sz="900" dirty="0" smtClean="0">
                <a:latin typeface="Danske Text" pitchFamily="-107" charset="0"/>
              </a:rPr>
              <a:t>Simplicity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2889955" y="3688632"/>
            <a:ext cx="576000" cy="259645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144000" marR="0" indent="-1440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/>
            </a:pPr>
            <a:r>
              <a:rPr lang="en-US" sz="900" dirty="0" smtClean="0">
                <a:latin typeface="Danske Text" pitchFamily="-107" charset="0"/>
              </a:rPr>
              <a:t>Efficiency</a:t>
            </a:r>
          </a:p>
        </p:txBody>
      </p:sp>
      <p:cxnSp>
        <p:nvCxnSpPr>
          <p:cNvPr id="109" name="Straight Connector 108"/>
          <p:cNvCxnSpPr/>
          <p:nvPr/>
        </p:nvCxnSpPr>
        <p:spPr bwMode="auto">
          <a:xfrm>
            <a:off x="263612" y="3562199"/>
            <a:ext cx="327545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3F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433636" y="6644977"/>
            <a:ext cx="504331" cy="194400"/>
          </a:xfrm>
          <a:prstGeom prst="rect">
            <a:avLst/>
          </a:prstGeom>
        </p:spPr>
        <p:txBody>
          <a:bodyPr wrap="square" lIns="36000" tIns="36000" rIns="36000" bIns="36000" rtlCol="0" anchor="ctr">
            <a:spAutoFit/>
          </a:bodyPr>
          <a:lstStyle/>
          <a:p>
            <a:pPr marL="144000" marR="0" indent="-144000" algn="l" defTabSz="87312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tabLst/>
            </a:pPr>
            <a:r>
              <a:rPr kumimoji="0" lang="en-GB" sz="8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Danske Text" pitchFamily="2" charset="0"/>
                <a:ea typeface="ＭＳ Ｐゴシック" charset="-128"/>
                <a:cs typeface="ＭＳ Ｐゴシック" charset="-128"/>
              </a:rPr>
              <a:t>On track</a:t>
            </a:r>
          </a:p>
        </p:txBody>
      </p:sp>
      <p:sp>
        <p:nvSpPr>
          <p:cNvPr id="70" name="Rectangle 69"/>
          <p:cNvSpPr/>
          <p:nvPr/>
        </p:nvSpPr>
        <p:spPr bwMode="gray">
          <a:xfrm>
            <a:off x="265288" y="6669360"/>
            <a:ext cx="161925" cy="13335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tIns="91440" bIns="91440" rtlCol="0" anchor="ctr" anchorCtr="0"/>
          <a:lstStyle/>
          <a:p>
            <a:pPr marL="168275" indent="-168275" algn="ctr">
              <a:buClr>
                <a:srgbClr val="000000"/>
              </a:buClr>
              <a:buSzPct val="80000"/>
              <a:buFont typeface="Wingdings" pitchFamily="2" charset="2"/>
              <a:buChar char="§"/>
            </a:pPr>
            <a:endParaRPr lang="en-US" sz="1200" dirty="0" smtClean="0">
              <a:solidFill>
                <a:srgbClr val="000000"/>
              </a:solidFill>
              <a:latin typeface="Danske Text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068635" y="6644270"/>
            <a:ext cx="844831" cy="195814"/>
          </a:xfrm>
          <a:prstGeom prst="rect">
            <a:avLst/>
          </a:prstGeom>
        </p:spPr>
        <p:txBody>
          <a:bodyPr wrap="square" lIns="36000" tIns="36000" rIns="36000" bIns="36000" rtlCol="0" anchor="ctr">
            <a:spAutoFit/>
          </a:bodyPr>
          <a:lstStyle/>
          <a:p>
            <a:pPr marL="144000" marR="0" indent="-144000" algn="l" defTabSz="87312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tabLst/>
            </a:pPr>
            <a:r>
              <a:rPr kumimoji="0" lang="en-GB" sz="8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Danske Text" pitchFamily="2" charset="0"/>
                <a:ea typeface="ＭＳ Ｐゴシック" charset="-128"/>
                <a:cs typeface="ＭＳ Ｐゴシック" charset="-128"/>
              </a:rPr>
              <a:t>Small deviation</a:t>
            </a:r>
          </a:p>
        </p:txBody>
      </p:sp>
      <p:sp>
        <p:nvSpPr>
          <p:cNvPr id="72" name="Rectangle 71"/>
          <p:cNvSpPr/>
          <p:nvPr/>
        </p:nvSpPr>
        <p:spPr bwMode="gray">
          <a:xfrm>
            <a:off x="900288" y="6668342"/>
            <a:ext cx="161925" cy="133350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tIns="91440" bIns="91440" rtlCol="0" anchor="ctr" anchorCtr="0"/>
          <a:lstStyle/>
          <a:p>
            <a:pPr marL="168275" indent="-168275" algn="ctr">
              <a:buClr>
                <a:srgbClr val="000000"/>
              </a:buClr>
              <a:buSzPct val="80000"/>
              <a:buFont typeface="Wingdings" pitchFamily="2" charset="2"/>
              <a:buChar char="§"/>
            </a:pPr>
            <a:endParaRPr lang="en-US" sz="1200" dirty="0" smtClean="0">
              <a:solidFill>
                <a:srgbClr val="000000"/>
              </a:solidFill>
              <a:latin typeface="Danske Tex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008287" y="6643252"/>
            <a:ext cx="882021" cy="195814"/>
          </a:xfrm>
          <a:prstGeom prst="rect">
            <a:avLst/>
          </a:prstGeom>
        </p:spPr>
        <p:txBody>
          <a:bodyPr wrap="square" lIns="36000" tIns="36000" rIns="36000" bIns="36000" rtlCol="0" anchor="ctr">
            <a:spAutoFit/>
          </a:bodyPr>
          <a:lstStyle/>
          <a:p>
            <a:pPr marL="144000" marR="0" indent="-144000" algn="l" defTabSz="87312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tabLst/>
            </a:pPr>
            <a:r>
              <a:rPr kumimoji="0" lang="en-GB" sz="8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Danske Text" pitchFamily="2" charset="0"/>
                <a:ea typeface="ＭＳ Ｐゴシック" charset="-128"/>
                <a:cs typeface="ＭＳ Ｐゴシック" charset="-128"/>
              </a:rPr>
              <a:t>Large deviation</a:t>
            </a:r>
          </a:p>
        </p:txBody>
      </p:sp>
      <p:sp>
        <p:nvSpPr>
          <p:cNvPr id="74" name="Rectangle 73"/>
          <p:cNvSpPr/>
          <p:nvPr/>
        </p:nvSpPr>
        <p:spPr bwMode="gray">
          <a:xfrm>
            <a:off x="1849464" y="6668342"/>
            <a:ext cx="161925" cy="13335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tIns="91440" bIns="91440" rtlCol="0" anchor="ctr" anchorCtr="0"/>
          <a:lstStyle/>
          <a:p>
            <a:pPr marL="168275" indent="-168275" algn="ctr">
              <a:buClr>
                <a:srgbClr val="000000"/>
              </a:buClr>
              <a:buSzPct val="80000"/>
              <a:buFont typeface="Wingdings" pitchFamily="2" charset="2"/>
              <a:buChar char="§"/>
            </a:pPr>
            <a:endParaRPr lang="en-US" sz="1200" dirty="0" smtClean="0">
              <a:solidFill>
                <a:srgbClr val="000000"/>
              </a:solidFill>
              <a:latin typeface="Danske Tex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74694" y="6643252"/>
            <a:ext cx="504331" cy="194400"/>
          </a:xfrm>
          <a:prstGeom prst="rect">
            <a:avLst/>
          </a:prstGeom>
        </p:spPr>
        <p:txBody>
          <a:bodyPr wrap="square" lIns="36000" tIns="36000" rIns="36000" bIns="36000" rtlCol="0" anchor="ctr">
            <a:spAutoFit/>
          </a:bodyPr>
          <a:lstStyle/>
          <a:p>
            <a:pPr marL="144000" marR="0" indent="-144000" algn="l" defTabSz="87312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tabLst/>
            </a:pPr>
            <a:r>
              <a:rPr kumimoji="0" lang="en-GB" sz="8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Danske Text" pitchFamily="2" charset="0"/>
                <a:ea typeface="ＭＳ Ｐゴシック" charset="-128"/>
                <a:cs typeface="ＭＳ Ｐゴシック" charset="-128"/>
              </a:rPr>
              <a:t>N/A</a:t>
            </a:r>
          </a:p>
        </p:txBody>
      </p:sp>
      <p:sp>
        <p:nvSpPr>
          <p:cNvPr id="76" name="Rectangle 75"/>
          <p:cNvSpPr/>
          <p:nvPr/>
        </p:nvSpPr>
        <p:spPr bwMode="gray">
          <a:xfrm>
            <a:off x="2806346" y="6668342"/>
            <a:ext cx="161925" cy="1333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tIns="91440" bIns="91440" rtlCol="0" anchor="ctr" anchorCtr="0"/>
          <a:lstStyle/>
          <a:p>
            <a:pPr marL="168275" indent="-168275" algn="ctr">
              <a:buClr>
                <a:srgbClr val="000000"/>
              </a:buClr>
              <a:buSzPct val="80000"/>
              <a:buFont typeface="Wingdings" pitchFamily="2" charset="2"/>
              <a:buChar char="§"/>
            </a:pPr>
            <a:endParaRPr lang="en-US" sz="1200" dirty="0" smtClean="0">
              <a:solidFill>
                <a:srgbClr val="000000"/>
              </a:solidFill>
              <a:latin typeface="Danske Text"/>
            </a:endParaRPr>
          </a:p>
        </p:txBody>
      </p:sp>
      <p:cxnSp>
        <p:nvCxnSpPr>
          <p:cNvPr id="77" name="Rak 74"/>
          <p:cNvCxnSpPr/>
          <p:nvPr/>
        </p:nvCxnSpPr>
        <p:spPr>
          <a:xfrm>
            <a:off x="7885071" y="3810769"/>
            <a:ext cx="0" cy="81746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</a:ln>
          <a:effectLst/>
        </p:spPr>
      </p:cxnSp>
      <p:cxnSp>
        <p:nvCxnSpPr>
          <p:cNvPr id="79" name="Rak 78"/>
          <p:cNvCxnSpPr/>
          <p:nvPr/>
        </p:nvCxnSpPr>
        <p:spPr>
          <a:xfrm flipV="1">
            <a:off x="6640408" y="3847903"/>
            <a:ext cx="2178844" cy="4358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81" name="Rak 97"/>
          <p:cNvCxnSpPr/>
          <p:nvPr/>
        </p:nvCxnSpPr>
        <p:spPr>
          <a:xfrm>
            <a:off x="7184350" y="3806007"/>
            <a:ext cx="0" cy="81746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82" name="textruta 161"/>
          <p:cNvSpPr txBox="1"/>
          <p:nvPr/>
        </p:nvSpPr>
        <p:spPr>
          <a:xfrm>
            <a:off x="7193151" y="3637057"/>
            <a:ext cx="6005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i="1" dirty="0" smtClean="0">
                <a:solidFill>
                  <a:prstClr val="black"/>
                </a:solidFill>
                <a:latin typeface="+mn-lt"/>
              </a:rPr>
              <a:t>July15</a:t>
            </a:r>
            <a:endParaRPr lang="en-US" sz="800" i="1" dirty="0">
              <a:solidFill>
                <a:prstClr val="black"/>
              </a:solidFill>
              <a:latin typeface="+mn-lt"/>
              <a:ea typeface="ＭＳ Ｐゴシック" pitchFamily="27" charset="-128"/>
            </a:endParaRPr>
          </a:p>
        </p:txBody>
      </p:sp>
      <p:cxnSp>
        <p:nvCxnSpPr>
          <p:cNvPr id="84" name="Rak 100"/>
          <p:cNvCxnSpPr/>
          <p:nvPr/>
        </p:nvCxnSpPr>
        <p:spPr>
          <a:xfrm>
            <a:off x="6636430" y="3806007"/>
            <a:ext cx="0" cy="81746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85" name="textruta 161"/>
          <p:cNvSpPr txBox="1"/>
          <p:nvPr/>
        </p:nvSpPr>
        <p:spPr>
          <a:xfrm>
            <a:off x="6558127" y="3637057"/>
            <a:ext cx="8102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i="1" dirty="0" smtClean="0">
                <a:solidFill>
                  <a:prstClr val="black"/>
                </a:solidFill>
                <a:latin typeface="+mn-lt"/>
              </a:rPr>
              <a:t>June1</a:t>
            </a:r>
            <a:r>
              <a:rPr lang="en-US" sz="800" i="1" dirty="0" smtClean="0">
                <a:solidFill>
                  <a:prstClr val="black"/>
                </a:solidFill>
                <a:latin typeface="+mn-lt"/>
                <a:ea typeface="ＭＳ Ｐゴシック" pitchFamily="27" charset="-128"/>
              </a:rPr>
              <a:t>5</a:t>
            </a:r>
            <a:endParaRPr lang="en-US" sz="800" i="1" dirty="0">
              <a:solidFill>
                <a:prstClr val="black"/>
              </a:solidFill>
              <a:latin typeface="+mn-lt"/>
              <a:ea typeface="ＭＳ Ｐゴシック" pitchFamily="27" charset="-128"/>
            </a:endParaRPr>
          </a:p>
        </p:txBody>
      </p:sp>
      <p:cxnSp>
        <p:nvCxnSpPr>
          <p:cNvPr id="86" name="Rak 97"/>
          <p:cNvCxnSpPr/>
          <p:nvPr/>
        </p:nvCxnSpPr>
        <p:spPr>
          <a:xfrm>
            <a:off x="8602077" y="3809545"/>
            <a:ext cx="0" cy="81746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88" name="textruta 161"/>
          <p:cNvSpPr txBox="1"/>
          <p:nvPr/>
        </p:nvSpPr>
        <p:spPr>
          <a:xfrm>
            <a:off x="7898467" y="3637057"/>
            <a:ext cx="6005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i="1" dirty="0" smtClean="0">
                <a:solidFill>
                  <a:prstClr val="black"/>
                </a:solidFill>
                <a:latin typeface="+mn-lt"/>
              </a:rPr>
              <a:t>Aug15</a:t>
            </a:r>
            <a:endParaRPr lang="en-US" sz="800" i="1" dirty="0">
              <a:solidFill>
                <a:prstClr val="black"/>
              </a:solidFill>
              <a:latin typeface="+mn-lt"/>
              <a:ea typeface="ＭＳ Ｐゴシック" pitchFamily="27" charset="-128"/>
            </a:endParaRPr>
          </a:p>
        </p:txBody>
      </p:sp>
      <p:sp>
        <p:nvSpPr>
          <p:cNvPr id="90" name="textruta 161"/>
          <p:cNvSpPr txBox="1"/>
          <p:nvPr/>
        </p:nvSpPr>
        <p:spPr>
          <a:xfrm>
            <a:off x="8518719" y="3637057"/>
            <a:ext cx="6005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i="1" dirty="0" smtClean="0">
                <a:solidFill>
                  <a:prstClr val="black"/>
                </a:solidFill>
                <a:latin typeface="+mn-lt"/>
              </a:rPr>
              <a:t>Sept 15</a:t>
            </a:r>
            <a:endParaRPr lang="en-US" sz="800" i="1" dirty="0">
              <a:solidFill>
                <a:prstClr val="black"/>
              </a:solidFill>
              <a:latin typeface="+mn-lt"/>
              <a:ea typeface="ＭＳ Ｐゴシック" pitchFamily="27" charset="-128"/>
            </a:endParaRPr>
          </a:p>
        </p:txBody>
      </p:sp>
      <p:cxnSp>
        <p:nvCxnSpPr>
          <p:cNvPr id="80" name="Straight Connector 79"/>
          <p:cNvCxnSpPr/>
          <p:nvPr/>
        </p:nvCxnSpPr>
        <p:spPr bwMode="auto">
          <a:xfrm>
            <a:off x="6307667" y="3562199"/>
            <a:ext cx="26712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3F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Rectangle 91"/>
          <p:cNvSpPr/>
          <p:nvPr/>
        </p:nvSpPr>
        <p:spPr bwMode="auto">
          <a:xfrm>
            <a:off x="6286501" y="6143626"/>
            <a:ext cx="2734732" cy="51843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72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288000" indent="-180000" defTabSz="873125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sz="900" kern="0" dirty="0" smtClean="0">
                <a:ea typeface="ＭＳ Ｐゴシック" charset="-128"/>
                <a:cs typeface="ＭＳ Ｐゴシック" charset="-128"/>
              </a:rPr>
              <a:t>Performance dimensions “Quality” and “Continuous improvement” awaits Infrastructure projects suggestions to metrics</a:t>
            </a:r>
          </a:p>
        </p:txBody>
      </p:sp>
      <p:sp>
        <p:nvSpPr>
          <p:cNvPr id="93" name="Femhörning 77"/>
          <p:cNvSpPr/>
          <p:nvPr/>
        </p:nvSpPr>
        <p:spPr bwMode="auto">
          <a:xfrm>
            <a:off x="6715125" y="3954049"/>
            <a:ext cx="1219200" cy="219074"/>
          </a:xfrm>
          <a:prstGeom prst="homePlate">
            <a:avLst>
              <a:gd name="adj" fmla="val 18693"/>
            </a:avLst>
          </a:prstGeom>
          <a:solidFill>
            <a:srgbClr val="003F62"/>
          </a:solidFill>
          <a:ln w="9525" cap="flat" cmpd="sng" algn="ctr">
            <a:solidFill>
              <a:srgbClr val="00345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SzPct val="75000"/>
            </a:pPr>
            <a:r>
              <a:rPr lang="en-US" sz="800" dirty="0" smtClean="0">
                <a:solidFill>
                  <a:prstClr val="white"/>
                </a:solidFill>
                <a:latin typeface="+mn-lt"/>
                <a:cs typeface="Arial" charset="0"/>
              </a:rPr>
              <a:t>Delivery and Utilization in Tableau</a:t>
            </a:r>
            <a:endParaRPr lang="en-US" sz="800" dirty="0">
              <a:solidFill>
                <a:prstClr val="white"/>
              </a:solidFill>
              <a:latin typeface="+mn-lt"/>
              <a:ea typeface="ＭＳ Ｐゴシック" pitchFamily="27" charset="-128"/>
              <a:cs typeface="Arial" charset="0"/>
            </a:endParaRPr>
          </a:p>
        </p:txBody>
      </p:sp>
      <p:sp>
        <p:nvSpPr>
          <p:cNvPr id="95" name="Femhörning 77"/>
          <p:cNvSpPr/>
          <p:nvPr/>
        </p:nvSpPr>
        <p:spPr bwMode="auto">
          <a:xfrm>
            <a:off x="6515099" y="5419481"/>
            <a:ext cx="2015584" cy="154491"/>
          </a:xfrm>
          <a:prstGeom prst="homePlate">
            <a:avLst>
              <a:gd name="adj" fmla="val 18693"/>
            </a:avLst>
          </a:prstGeom>
          <a:solidFill>
            <a:srgbClr val="003F62"/>
          </a:solidFill>
          <a:ln w="9525" cap="flat" cmpd="sng" algn="ctr">
            <a:solidFill>
              <a:srgbClr val="00345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SzPct val="75000"/>
            </a:pPr>
            <a:r>
              <a:rPr lang="en-US" sz="800" dirty="0" smtClean="0">
                <a:solidFill>
                  <a:prstClr val="white"/>
                </a:solidFill>
                <a:latin typeface="+mn-lt"/>
                <a:ea typeface="ＭＳ Ｐゴシック" pitchFamily="27" charset="-128"/>
                <a:cs typeface="Arial" charset="0"/>
              </a:rPr>
              <a:t>Clarify Global teams org</a:t>
            </a:r>
            <a:endParaRPr lang="en-US" sz="800" dirty="0">
              <a:solidFill>
                <a:prstClr val="white"/>
              </a:solidFill>
              <a:latin typeface="+mn-lt"/>
              <a:ea typeface="ＭＳ Ｐゴシック" pitchFamily="27" charset="-128"/>
              <a:cs typeface="Arial" charset="0"/>
            </a:endParaRPr>
          </a:p>
        </p:txBody>
      </p:sp>
      <p:sp>
        <p:nvSpPr>
          <p:cNvPr id="96" name="Femhörning 77"/>
          <p:cNvSpPr/>
          <p:nvPr/>
        </p:nvSpPr>
        <p:spPr bwMode="auto">
          <a:xfrm>
            <a:off x="6557186" y="4227724"/>
            <a:ext cx="2091514" cy="247650"/>
          </a:xfrm>
          <a:prstGeom prst="homePlate">
            <a:avLst>
              <a:gd name="adj" fmla="val 18693"/>
            </a:avLst>
          </a:prstGeom>
          <a:solidFill>
            <a:srgbClr val="003F62"/>
          </a:solidFill>
          <a:ln w="9525" cap="flat" cmpd="sng" algn="ctr">
            <a:solidFill>
              <a:srgbClr val="00345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SzPct val="75000"/>
            </a:pPr>
            <a:r>
              <a:rPr lang="en-US" sz="800" dirty="0" smtClean="0">
                <a:solidFill>
                  <a:prstClr val="white"/>
                </a:solidFill>
                <a:latin typeface="+mn-lt"/>
                <a:cs typeface="Arial" charset="0"/>
              </a:rPr>
              <a:t>Start up c</a:t>
            </a:r>
            <a:r>
              <a:rPr lang="en-US" sz="800" dirty="0" smtClean="0">
                <a:solidFill>
                  <a:prstClr val="white"/>
                </a:solidFill>
                <a:latin typeface="+mn-lt"/>
                <a:ea typeface="ＭＳ Ｐゴシック" pitchFamily="27" charset="-128"/>
                <a:cs typeface="Arial" charset="0"/>
              </a:rPr>
              <a:t>ase inflow stats + S&amp;OP start up for new areas (</a:t>
            </a:r>
            <a:r>
              <a:rPr lang="en-US" sz="800" dirty="0" smtClean="0">
                <a:solidFill>
                  <a:prstClr val="white"/>
                </a:solidFill>
                <a:latin typeface="+mn-lt"/>
                <a:cs typeface="Arial" charset="0"/>
              </a:rPr>
              <a:t>OPS SE)</a:t>
            </a:r>
            <a:endParaRPr lang="en-US" sz="800" dirty="0">
              <a:solidFill>
                <a:prstClr val="white"/>
              </a:solidFill>
              <a:latin typeface="+mn-lt"/>
              <a:ea typeface="ＭＳ Ｐゴシック" pitchFamily="27" charset="-128"/>
              <a:cs typeface="Arial" charset="0"/>
            </a:endParaRPr>
          </a:p>
        </p:txBody>
      </p:sp>
      <p:sp>
        <p:nvSpPr>
          <p:cNvPr id="62" name="Femhörning 77"/>
          <p:cNvSpPr/>
          <p:nvPr/>
        </p:nvSpPr>
        <p:spPr bwMode="auto">
          <a:xfrm>
            <a:off x="6538136" y="4522999"/>
            <a:ext cx="2091514" cy="247650"/>
          </a:xfrm>
          <a:prstGeom prst="homePlate">
            <a:avLst>
              <a:gd name="adj" fmla="val 18693"/>
            </a:avLst>
          </a:prstGeom>
          <a:solidFill>
            <a:srgbClr val="003F62"/>
          </a:solidFill>
          <a:ln w="9525" cap="flat" cmpd="sng" algn="ctr">
            <a:solidFill>
              <a:srgbClr val="00345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SzPct val="75000"/>
            </a:pPr>
            <a:r>
              <a:rPr lang="en-US" sz="800" dirty="0" smtClean="0">
                <a:solidFill>
                  <a:prstClr val="white"/>
                </a:solidFill>
                <a:latin typeface="+mn-lt"/>
                <a:cs typeface="Arial" charset="0"/>
              </a:rPr>
              <a:t>Start up  data extract for backlog and delivery performance (OPS SE)</a:t>
            </a:r>
            <a:endParaRPr lang="en-US" sz="800" dirty="0">
              <a:solidFill>
                <a:prstClr val="white"/>
              </a:solidFill>
              <a:latin typeface="+mn-lt"/>
              <a:ea typeface="ＭＳ Ｐゴシック" pitchFamily="27" charset="-128"/>
              <a:cs typeface="Arial" charset="0"/>
            </a:endParaRPr>
          </a:p>
        </p:txBody>
      </p:sp>
      <p:sp>
        <p:nvSpPr>
          <p:cNvPr id="66" name="Femhörning 77"/>
          <p:cNvSpPr/>
          <p:nvPr/>
        </p:nvSpPr>
        <p:spPr bwMode="auto">
          <a:xfrm>
            <a:off x="6713762" y="4808749"/>
            <a:ext cx="996139" cy="247650"/>
          </a:xfrm>
          <a:prstGeom prst="homePlate">
            <a:avLst>
              <a:gd name="adj" fmla="val 18693"/>
            </a:avLst>
          </a:prstGeom>
          <a:solidFill>
            <a:srgbClr val="003F62"/>
          </a:solidFill>
          <a:ln w="9525" cap="flat" cmpd="sng" algn="ctr">
            <a:solidFill>
              <a:srgbClr val="00345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SzPct val="75000"/>
            </a:pPr>
            <a:r>
              <a:rPr lang="en-US" sz="800" dirty="0" smtClean="0">
                <a:solidFill>
                  <a:prstClr val="white"/>
                </a:solidFill>
                <a:latin typeface="+mn-lt"/>
                <a:cs typeface="Arial" charset="0"/>
              </a:rPr>
              <a:t>Master data update OPS UK</a:t>
            </a:r>
            <a:endParaRPr lang="en-US" sz="800" dirty="0">
              <a:solidFill>
                <a:prstClr val="white"/>
              </a:solidFill>
              <a:latin typeface="+mn-lt"/>
              <a:ea typeface="ＭＳ Ｐゴシック" pitchFamily="27" charset="-128"/>
              <a:cs typeface="Arial" charset="0"/>
            </a:endParaRPr>
          </a:p>
        </p:txBody>
      </p:sp>
      <p:sp>
        <p:nvSpPr>
          <p:cNvPr id="89" name="Femhörning 77"/>
          <p:cNvSpPr/>
          <p:nvPr/>
        </p:nvSpPr>
        <p:spPr bwMode="auto">
          <a:xfrm>
            <a:off x="7323362" y="5104024"/>
            <a:ext cx="996139" cy="247650"/>
          </a:xfrm>
          <a:prstGeom prst="homePlate">
            <a:avLst>
              <a:gd name="adj" fmla="val 18693"/>
            </a:avLst>
          </a:prstGeom>
          <a:solidFill>
            <a:srgbClr val="003F62"/>
          </a:solidFill>
          <a:ln w="9525" cap="flat" cmpd="sng" algn="ctr">
            <a:solidFill>
              <a:srgbClr val="00345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SzPct val="75000"/>
            </a:pPr>
            <a:r>
              <a:rPr lang="en-US" sz="800" dirty="0" smtClean="0">
                <a:solidFill>
                  <a:prstClr val="white"/>
                </a:solidFill>
                <a:latin typeface="+mn-lt"/>
                <a:cs typeface="Arial" charset="0"/>
              </a:rPr>
              <a:t>Master data update OPS NO</a:t>
            </a:r>
            <a:endParaRPr lang="en-US" sz="800" dirty="0">
              <a:solidFill>
                <a:prstClr val="white"/>
              </a:solidFill>
              <a:latin typeface="+mn-lt"/>
              <a:ea typeface="ＭＳ Ｐゴシック" pitchFamily="27" charset="-128"/>
              <a:cs typeface="Arial" charset="0"/>
            </a:endParaRPr>
          </a:p>
        </p:txBody>
      </p:sp>
      <p:sp>
        <p:nvSpPr>
          <p:cNvPr id="87" name="Femhörning 77"/>
          <p:cNvSpPr/>
          <p:nvPr/>
        </p:nvSpPr>
        <p:spPr bwMode="auto">
          <a:xfrm>
            <a:off x="6757639" y="5649938"/>
            <a:ext cx="1780481" cy="527838"/>
          </a:xfrm>
          <a:prstGeom prst="homePlate">
            <a:avLst>
              <a:gd name="adj" fmla="val 18693"/>
            </a:avLst>
          </a:prstGeom>
          <a:solidFill>
            <a:srgbClr val="003F62"/>
          </a:solidFill>
          <a:ln w="9525" cap="flat" cmpd="sng" algn="ctr">
            <a:solidFill>
              <a:srgbClr val="00345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SzPct val="75000"/>
            </a:pPr>
            <a:r>
              <a:rPr lang="en-US" sz="800" dirty="0" smtClean="0">
                <a:solidFill>
                  <a:prstClr val="white"/>
                </a:solidFill>
                <a:latin typeface="+mn-lt"/>
                <a:ea typeface="ＭＳ Ｐゴシック" pitchFamily="27" charset="-128"/>
                <a:cs typeface="Arial" charset="0"/>
              </a:rPr>
              <a:t>“Handbook” for Planning &amp; Performance assistance for Global team build up</a:t>
            </a:r>
          </a:p>
          <a:p>
            <a:pPr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SzPct val="75000"/>
            </a:pPr>
            <a:r>
              <a:rPr lang="en-US" sz="800" dirty="0" smtClean="0">
                <a:solidFill>
                  <a:prstClr val="white"/>
                </a:solidFill>
                <a:latin typeface="+mn-lt"/>
                <a:cs typeface="Arial" charset="0"/>
              </a:rPr>
              <a:t>(Part of implementation activities)</a:t>
            </a:r>
            <a:endParaRPr lang="en-US" sz="800" dirty="0">
              <a:solidFill>
                <a:prstClr val="white"/>
              </a:solidFill>
              <a:latin typeface="+mn-lt"/>
              <a:ea typeface="ＭＳ Ｐゴシック" pitchFamily="27" charset="-128"/>
              <a:cs typeface="Arial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0" y="0"/>
            <a:ext cx="1318437" cy="68048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/>
            </a:pPr>
            <a:r>
              <a:rPr lang="en-GB" sz="1200" dirty="0" smtClean="0">
                <a:latin typeface="Danske Text" pitchFamily="-107" charset="0"/>
              </a:rPr>
              <a:t>Teams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-3089" y="0"/>
            <a:ext cx="1318437" cy="68048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SzPct val="100000"/>
            </a:pPr>
            <a:r>
              <a:rPr lang="en-GB" sz="1200" dirty="0" smtClean="0">
                <a:latin typeface="Danske Text" pitchFamily="-107" charset="0"/>
              </a:rPr>
              <a:t>Quality &amp; Customer Service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Object 36" hidden="1"/>
          <p:cNvGraphicFramePr>
            <a:graphicFrameLocks noChangeAspect="1"/>
          </p:cNvGraphicFramePr>
          <p:nvPr/>
        </p:nvGraphicFramePr>
        <p:xfrm>
          <a:off x="1587" y="1588"/>
          <a:ext cx="1587" cy="1587"/>
        </p:xfrm>
        <a:graphic>
          <a:graphicData uri="http://schemas.openxmlformats.org/presentationml/2006/ole">
            <p:oleObj spid="_x0000_s221186" name="think-cell Slide" r:id="rId3" imgW="6350000" imgH="6350000" progId="">
              <p:embed/>
            </p:oleObj>
          </a:graphicData>
        </a:graphic>
      </p:graphicFrame>
      <p:sp>
        <p:nvSpPr>
          <p:cNvPr id="69" name="Rectangle 68"/>
          <p:cNvSpPr/>
          <p:nvPr/>
        </p:nvSpPr>
        <p:spPr bwMode="auto">
          <a:xfrm>
            <a:off x="6865016" y="857499"/>
            <a:ext cx="2094089" cy="81478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72000" marR="0" indent="-72000" defTabSz="873125" latinLnBrk="0">
              <a:lnSpc>
                <a:spcPct val="100000"/>
              </a:lnSpc>
              <a:buClr>
                <a:srgbClr val="000000"/>
              </a:buClr>
              <a:buSzPct val="80000"/>
              <a:tabLst/>
            </a:pPr>
            <a:endParaRPr lang="en-US" sz="1200" kern="0" dirty="0" smtClean="0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3677352" y="3632200"/>
            <a:ext cx="2432756" cy="293488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180000" lvl="1" indent="-144000" defTabSz="873125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sz="1100" kern="0" dirty="0" smtClean="0">
                <a:latin typeface="Danske Text"/>
                <a:ea typeface="ＭＳ Ｐゴシック" charset="-128"/>
              </a:rPr>
              <a:t>Measurements has to shift from line /country </a:t>
            </a:r>
            <a:r>
              <a:rPr lang="en-US" sz="1100" kern="0" dirty="0" err="1" smtClean="0">
                <a:latin typeface="Danske Text"/>
                <a:ea typeface="ＭＳ Ｐゴシック" charset="-128"/>
              </a:rPr>
              <a:t>organisation</a:t>
            </a:r>
            <a:r>
              <a:rPr lang="en-US" sz="1100" kern="0" dirty="0" smtClean="0">
                <a:latin typeface="Danske Text"/>
                <a:ea typeface="ＭＳ Ｐゴシック" charset="-128"/>
              </a:rPr>
              <a:t> to Global team </a:t>
            </a:r>
            <a:r>
              <a:rPr lang="en-US" sz="1100" kern="0" dirty="0" err="1" smtClean="0">
                <a:latin typeface="Danske Text"/>
                <a:ea typeface="ＭＳ Ｐゴシック" charset="-128"/>
              </a:rPr>
              <a:t>organisation</a:t>
            </a:r>
            <a:r>
              <a:rPr lang="en-US" sz="1100" kern="0" dirty="0" smtClean="0">
                <a:latin typeface="Danske Text"/>
                <a:ea typeface="ＭＳ Ｐゴシック" charset="-128"/>
              </a:rPr>
              <a:t> over the next 1½ year. This </a:t>
            </a:r>
            <a:r>
              <a:rPr lang="en-US" sz="1100" kern="0" dirty="0" err="1" smtClean="0">
                <a:latin typeface="Danske Text"/>
                <a:ea typeface="ＭＳ Ｐゴシック" charset="-128"/>
              </a:rPr>
              <a:t>organisation</a:t>
            </a:r>
            <a:r>
              <a:rPr lang="en-US" sz="1100" kern="0" dirty="0" smtClean="0">
                <a:latin typeface="Danske Text"/>
                <a:ea typeface="ＭＳ Ｐゴシック" charset="-128"/>
              </a:rPr>
              <a:t> will be defined gradually, and measurements needs to encompass both </a:t>
            </a:r>
            <a:r>
              <a:rPr lang="en-US" sz="1100" kern="0" dirty="0" err="1" smtClean="0">
                <a:latin typeface="Danske Text"/>
                <a:ea typeface="ＭＳ Ｐゴシック" charset="-128"/>
              </a:rPr>
              <a:t>organisational</a:t>
            </a:r>
            <a:r>
              <a:rPr lang="en-US" sz="1100" kern="0" dirty="0" smtClean="0">
                <a:latin typeface="Danske Text"/>
                <a:ea typeface="ＭＳ Ｐゴシック" charset="-128"/>
              </a:rPr>
              <a:t> structures.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6307667" y="1857101"/>
            <a:ext cx="2670083" cy="1339200"/>
          </a:xfrm>
          <a:prstGeom prst="rect">
            <a:avLst/>
          </a:prstGeom>
          <a:solidFill>
            <a:schemeClr val="bg1"/>
          </a:solidFill>
          <a:ln w="15875" cap="flat" cmpd="sng" algn="ctr">
            <a:solidFill>
              <a:srgbClr val="003F6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108000" defTabSz="873125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sz="1100" dirty="0" smtClean="0"/>
              <a:t>Improved customer experience by more exact delivery agreements</a:t>
            </a:r>
          </a:p>
          <a:p>
            <a:pPr marL="108000" defTabSz="873125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GB" sz="1100" dirty="0" smtClean="0">
                <a:latin typeface="Danske Text" pitchFamily="-107" charset="0"/>
              </a:rPr>
              <a:t>Improved planning capabilities in Group Operations by backlog overview</a:t>
            </a:r>
          </a:p>
          <a:p>
            <a:pPr marL="108000" defTabSz="873125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GB" sz="1100" dirty="0" smtClean="0">
                <a:latin typeface="Danske Text" pitchFamily="-107" charset="0"/>
              </a:rPr>
              <a:t>Important stepping stone for Global Teams</a:t>
            </a:r>
          </a:p>
          <a:p>
            <a:pPr marL="288000" indent="-180000" defTabSz="873125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endParaRPr lang="en-GB" sz="1100" dirty="0" smtClean="0">
              <a:latin typeface="Danske Text" pitchFamily="-107" charset="0"/>
            </a:endParaRPr>
          </a:p>
          <a:p>
            <a:pPr marL="288000" indent="-180000" defTabSz="873125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endParaRPr lang="en-GB" sz="1100" dirty="0" smtClean="0">
              <a:latin typeface="Danske Text" pitchFamily="-107" charset="0"/>
            </a:endParaRPr>
          </a:p>
          <a:p>
            <a:pPr marL="288000" indent="-180000" defTabSz="873125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endParaRPr lang="en-GB" sz="1100" dirty="0" smtClean="0"/>
          </a:p>
        </p:txBody>
      </p:sp>
      <p:sp>
        <p:nvSpPr>
          <p:cNvPr id="40" name="Rectangle 39"/>
          <p:cNvSpPr/>
          <p:nvPr/>
        </p:nvSpPr>
        <p:spPr bwMode="auto">
          <a:xfrm>
            <a:off x="263612" y="1859923"/>
            <a:ext cx="5922700" cy="1340477"/>
          </a:xfrm>
          <a:prstGeom prst="rect">
            <a:avLst/>
          </a:prstGeom>
          <a:solidFill>
            <a:schemeClr val="bg1"/>
          </a:solidFill>
          <a:ln w="15875" cap="flat" cmpd="sng" algn="ctr">
            <a:solidFill>
              <a:srgbClr val="003F6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288000" lvl="1" indent="-180000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en-GB" sz="1100" dirty="0" smtClean="0"/>
              <a:t>Expand system based delivery performance and backlog measurements to all GO units</a:t>
            </a:r>
          </a:p>
          <a:p>
            <a:pPr marL="288000" indent="-180000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en-GB" sz="1100" dirty="0" smtClean="0"/>
              <a:t>Supplement and change present delivery performance measurement from backlog based to case specific and improve customer impact indicators</a:t>
            </a:r>
          </a:p>
          <a:p>
            <a:pPr marL="288000" lvl="1" indent="-180000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en-US" sz="1100" kern="0" dirty="0" smtClean="0">
                <a:latin typeface="Danske Text"/>
                <a:ea typeface="ＭＳ Ｐゴシック" charset="-128"/>
                <a:cs typeface="ＭＳ Ｐゴシック" charset="-128"/>
              </a:rPr>
              <a:t>Increase customer specific delivery performance measurements (2015 scope)</a:t>
            </a:r>
            <a:endParaRPr lang="en-GB" sz="1100" dirty="0" smtClean="0"/>
          </a:p>
        </p:txBody>
      </p:sp>
      <p:sp>
        <p:nvSpPr>
          <p:cNvPr id="60" name="Rectangle 59"/>
          <p:cNvSpPr/>
          <p:nvPr/>
        </p:nvSpPr>
        <p:spPr bwMode="auto">
          <a:xfrm>
            <a:off x="265288" y="4114800"/>
            <a:ext cx="3273779" cy="2446947"/>
          </a:xfrm>
          <a:prstGeom prst="rect">
            <a:avLst/>
          </a:prstGeom>
          <a:solidFill>
            <a:srgbClr val="C7E3F9"/>
          </a:solidFill>
          <a:ln w="9525" cap="flat" cmpd="sng" algn="ctr">
            <a:solidFill>
              <a:srgbClr val="C7E3F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24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288000" lvl="1" indent="-180000" defTabSz="873125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sz="1100" kern="0" dirty="0" smtClean="0">
                <a:latin typeface="Danske Text"/>
                <a:ea typeface="ＭＳ Ｐゴシック" charset="-128"/>
                <a:cs typeface="ＭＳ Ｐゴシック" charset="-128"/>
              </a:rPr>
              <a:t>Project sponsored by Group Operations Management has provided better data support for reliable delivery performance measurements</a:t>
            </a:r>
          </a:p>
          <a:p>
            <a:pPr marL="288000" lvl="1" indent="-180000" defTabSz="873125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sz="1100" kern="0" dirty="0" smtClean="0">
                <a:latin typeface="Danske Text"/>
                <a:ea typeface="ＭＳ Ｐゴシック" charset="-128"/>
                <a:cs typeface="ＭＳ Ｐゴシック" charset="-128"/>
              </a:rPr>
              <a:t>E2E process measurement reports being developed allows new sources of reliable delivery performance measurements</a:t>
            </a:r>
          </a:p>
          <a:p>
            <a:pPr marL="288000" lvl="1" indent="-180000" defTabSz="873125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endParaRPr lang="en-US" sz="1100" kern="0" dirty="0" smtClean="0">
              <a:latin typeface="Danske Text"/>
              <a:ea typeface="ＭＳ Ｐゴシック" charset="-128"/>
              <a:cs typeface="ＭＳ Ｐゴシック" charset="-128"/>
            </a:endParaRPr>
          </a:p>
          <a:p>
            <a:pPr marL="288000" indent="-180000" defTabSz="873125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endParaRPr lang="en-US" sz="1100" dirty="0" smtClean="0">
              <a:latin typeface="Danske Text" pitchFamily="-107" charset="0"/>
            </a:endParaRPr>
          </a:p>
          <a:p>
            <a:pPr marL="288000" indent="-180000" defTabSz="873125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endParaRPr lang="en-US" sz="1100" dirty="0" smtClean="0">
              <a:latin typeface="Danske Text" pitchFamily="-107" charset="0"/>
            </a:endParaRPr>
          </a:p>
          <a:p>
            <a:pPr marL="288000" indent="-180000" defTabSz="873125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endParaRPr lang="en-US" sz="1100" dirty="0" smtClean="0">
              <a:latin typeface="Danske Text" pitchFamily="-107" charset="0"/>
            </a:endParaRPr>
          </a:p>
        </p:txBody>
      </p:sp>
      <p:sp>
        <p:nvSpPr>
          <p:cNvPr id="2" name="BlankTitle"/>
          <p:cNvSpPr>
            <a:spLocks noGrp="1"/>
          </p:cNvSpPr>
          <p:nvPr>
            <p:ph type="body" sz="quarter" idx="10"/>
          </p:nvPr>
        </p:nvSpPr>
        <p:spPr>
          <a:xfrm>
            <a:off x="263611" y="871200"/>
            <a:ext cx="6585922" cy="719998"/>
          </a:xfrm>
        </p:spPr>
        <p:txBody>
          <a:bodyPr/>
          <a:lstStyle/>
          <a:p>
            <a:r>
              <a:rPr lang="en-US" dirty="0" smtClean="0"/>
              <a:t>Initiative: Delivering against SLAs – Improve Measures</a:t>
            </a:r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781903" y="1351846"/>
            <a:ext cx="1180800" cy="144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168275" indent="-168275">
              <a:buClr>
                <a:srgbClr val="000000"/>
              </a:buClr>
              <a:buSzPct val="80000"/>
            </a:pPr>
            <a:r>
              <a:rPr lang="en-GB" sz="900" dirty="0" smtClean="0">
                <a:solidFill>
                  <a:srgbClr val="000000"/>
                </a:solidFill>
              </a:rPr>
              <a:t>Jan 1 2015</a:t>
            </a:r>
            <a:endParaRPr lang="en-GB" sz="900" dirty="0">
              <a:solidFill>
                <a:srgbClr val="000000"/>
              </a:solidFill>
            </a:endParaRPr>
          </a:p>
        </p:txBody>
      </p:sp>
      <p:sp>
        <p:nvSpPr>
          <p:cNvPr id="12" name="Rectangle 39"/>
          <p:cNvSpPr>
            <a:spLocks noChangeArrowheads="1"/>
          </p:cNvSpPr>
          <p:nvPr/>
        </p:nvSpPr>
        <p:spPr bwMode="auto">
          <a:xfrm>
            <a:off x="7781903" y="1167168"/>
            <a:ext cx="1180800" cy="144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168275" indent="-168275">
              <a:buClr>
                <a:srgbClr val="000000"/>
              </a:buClr>
              <a:buSzPct val="80000"/>
            </a:pPr>
            <a:r>
              <a:rPr lang="en-GB" sz="900" dirty="0" smtClean="0">
                <a:solidFill>
                  <a:srgbClr val="000000"/>
                </a:solidFill>
              </a:rPr>
              <a:t>Customer service</a:t>
            </a:r>
            <a:endParaRPr lang="en-GB" sz="900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781903" y="1531234"/>
            <a:ext cx="1180800" cy="144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168275" indent="-168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en-GB" sz="900" dirty="0" smtClean="0">
                <a:solidFill>
                  <a:srgbClr val="000000"/>
                </a:solidFill>
                <a:ea typeface="ＭＳ Ｐゴシック" pitchFamily="27" charset="-128"/>
              </a:rPr>
              <a:t>Dec 15 2015</a:t>
            </a:r>
            <a:endParaRPr lang="en-GB" sz="900" dirty="0">
              <a:solidFill>
                <a:srgbClr val="000000"/>
              </a:solidFill>
              <a:ea typeface="ＭＳ Ｐゴシック" pitchFamily="27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976318" y="702503"/>
            <a:ext cx="910344" cy="29149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>
              <a:buSzPct val="100000"/>
            </a:pPr>
            <a:r>
              <a:rPr lang="en-GB" sz="1200" b="1" dirty="0" smtClean="0"/>
              <a:t>Basic facts</a:t>
            </a:r>
            <a:endParaRPr lang="en-GB" sz="1200" b="1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418419" y="1707522"/>
            <a:ext cx="1283381" cy="29149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>
              <a:buSzPct val="100000"/>
            </a:pPr>
            <a:r>
              <a:rPr lang="en-GB" sz="1400" b="1" dirty="0" smtClean="0"/>
              <a:t>Project Scope</a:t>
            </a:r>
            <a:endParaRPr lang="en-GB" sz="1400" b="1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6445954" y="1715989"/>
            <a:ext cx="2198510" cy="29149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>
              <a:buSzPct val="100000"/>
            </a:pPr>
            <a:r>
              <a:rPr lang="en-GB" sz="1400" b="1" dirty="0" smtClean="0"/>
              <a:t>Expected benefits (CASE)</a:t>
            </a:r>
            <a:endParaRPr lang="en-GB" sz="1400" b="1" dirty="0"/>
          </a:p>
        </p:txBody>
      </p:sp>
      <p:sp>
        <p:nvSpPr>
          <p:cNvPr id="23" name="Rectangle 39"/>
          <p:cNvSpPr>
            <a:spLocks noChangeArrowheads="1"/>
          </p:cNvSpPr>
          <p:nvPr/>
        </p:nvSpPr>
        <p:spPr bwMode="auto">
          <a:xfrm>
            <a:off x="6868066" y="1167168"/>
            <a:ext cx="918000" cy="144000"/>
          </a:xfrm>
          <a:prstGeom prst="rect">
            <a:avLst/>
          </a:prstGeom>
          <a:solidFill>
            <a:srgbClr val="C7E3F9"/>
          </a:solidFill>
          <a:ln w="9525" algn="ctr">
            <a:solidFill>
              <a:srgbClr val="999999"/>
            </a:solidFill>
            <a:miter lim="800000"/>
            <a:headEnd/>
            <a:tailEnd/>
          </a:ln>
        </p:spPr>
        <p:txBody>
          <a:bodyPr wrap="none" lIns="36000" tIns="54000" rIns="36000" bIns="5400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900" b="1" dirty="0" smtClean="0">
                <a:ea typeface="ＭＳ Ｐゴシック" pitchFamily="27" charset="-128"/>
              </a:rPr>
              <a:t>Key benefit</a:t>
            </a:r>
            <a:endParaRPr lang="en-GB" sz="900" b="1" dirty="0">
              <a:ea typeface="ＭＳ Ｐゴシック" pitchFamily="27" charset="-128"/>
            </a:endParaRPr>
          </a:p>
        </p:txBody>
      </p:sp>
      <p:sp>
        <p:nvSpPr>
          <p:cNvPr id="25" name="Rectangle 39"/>
          <p:cNvSpPr>
            <a:spLocks noChangeArrowheads="1"/>
          </p:cNvSpPr>
          <p:nvPr/>
        </p:nvSpPr>
        <p:spPr bwMode="auto">
          <a:xfrm>
            <a:off x="6868066" y="1531234"/>
            <a:ext cx="918000" cy="144000"/>
          </a:xfrm>
          <a:prstGeom prst="rect">
            <a:avLst/>
          </a:prstGeom>
          <a:solidFill>
            <a:srgbClr val="C7E3F9"/>
          </a:solidFill>
          <a:ln w="9525" algn="ctr">
            <a:solidFill>
              <a:srgbClr val="999999"/>
            </a:solidFill>
            <a:miter lim="800000"/>
            <a:headEnd/>
            <a:tailEnd/>
          </a:ln>
        </p:spPr>
        <p:txBody>
          <a:bodyPr wrap="none" lIns="36000" tIns="54000" rIns="36000" bIns="5400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900" b="1" dirty="0" smtClean="0"/>
              <a:t>End date</a:t>
            </a:r>
            <a:endParaRPr lang="en-GB" sz="900" b="1" dirty="0">
              <a:ea typeface="ＭＳ Ｐゴシック" pitchFamily="27" charset="-128"/>
            </a:endParaRPr>
          </a:p>
        </p:txBody>
      </p:sp>
      <p:sp>
        <p:nvSpPr>
          <p:cNvPr id="30" name="Rectangle 39"/>
          <p:cNvSpPr>
            <a:spLocks noChangeArrowheads="1"/>
          </p:cNvSpPr>
          <p:nvPr/>
        </p:nvSpPr>
        <p:spPr bwMode="auto">
          <a:xfrm>
            <a:off x="6868066" y="1351846"/>
            <a:ext cx="918000" cy="144000"/>
          </a:xfrm>
          <a:prstGeom prst="rect">
            <a:avLst/>
          </a:prstGeom>
          <a:solidFill>
            <a:srgbClr val="C7E3F9"/>
          </a:solidFill>
          <a:ln w="9525" algn="ctr">
            <a:solidFill>
              <a:srgbClr val="999999"/>
            </a:solidFill>
            <a:miter lim="800000"/>
            <a:headEnd/>
            <a:tailEnd/>
          </a:ln>
        </p:spPr>
        <p:txBody>
          <a:bodyPr wrap="none" lIns="36000" tIns="54000" rIns="36000" bIns="5400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900" b="1" dirty="0" smtClean="0"/>
              <a:t>Start date</a:t>
            </a:r>
            <a:endParaRPr lang="en-GB" sz="900" b="1" dirty="0">
              <a:ea typeface="ＭＳ Ｐゴシック" pitchFamily="27" charset="-128"/>
            </a:endParaRPr>
          </a:p>
        </p:txBody>
      </p:sp>
      <p:sp>
        <p:nvSpPr>
          <p:cNvPr id="38" name="Rectangle 39"/>
          <p:cNvSpPr>
            <a:spLocks noChangeArrowheads="1"/>
          </p:cNvSpPr>
          <p:nvPr/>
        </p:nvSpPr>
        <p:spPr bwMode="auto">
          <a:xfrm>
            <a:off x="7780953" y="978957"/>
            <a:ext cx="1181750" cy="144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168275" indent="-168275">
              <a:buClr>
                <a:srgbClr val="000000"/>
              </a:buClr>
              <a:buSzPct val="80000"/>
            </a:pPr>
            <a:r>
              <a:rPr lang="en-GB" sz="900" dirty="0" smtClean="0">
                <a:solidFill>
                  <a:srgbClr val="000000"/>
                </a:solidFill>
              </a:rPr>
              <a:t>Kim </a:t>
            </a:r>
            <a:r>
              <a:rPr lang="en-GB" sz="900" dirty="0" err="1" smtClean="0">
                <a:solidFill>
                  <a:srgbClr val="000000"/>
                </a:solidFill>
              </a:rPr>
              <a:t>Winther</a:t>
            </a:r>
            <a:endParaRPr lang="en-GB" sz="900" dirty="0">
              <a:solidFill>
                <a:srgbClr val="000000"/>
              </a:solidFill>
            </a:endParaRPr>
          </a:p>
        </p:txBody>
      </p:sp>
      <p:sp>
        <p:nvSpPr>
          <p:cNvPr id="39" name="Rectangle 39"/>
          <p:cNvSpPr>
            <a:spLocks noChangeArrowheads="1"/>
          </p:cNvSpPr>
          <p:nvPr/>
        </p:nvSpPr>
        <p:spPr bwMode="auto">
          <a:xfrm>
            <a:off x="6868066" y="978957"/>
            <a:ext cx="917600" cy="144000"/>
          </a:xfrm>
          <a:prstGeom prst="rect">
            <a:avLst/>
          </a:prstGeom>
          <a:solidFill>
            <a:srgbClr val="C7E3F9"/>
          </a:solidFill>
          <a:ln w="9525" algn="ctr">
            <a:solidFill>
              <a:srgbClr val="999999"/>
            </a:solidFill>
            <a:miter lim="800000"/>
            <a:headEnd/>
            <a:tailEnd/>
          </a:ln>
        </p:spPr>
        <p:txBody>
          <a:bodyPr wrap="none" lIns="36000" tIns="54000" rIns="36000" bIns="5400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900" b="1" dirty="0" smtClean="0"/>
              <a:t>Responsible</a:t>
            </a:r>
            <a:endParaRPr lang="en-GB" sz="900" b="1" dirty="0">
              <a:ea typeface="ＭＳ Ｐゴシック" pitchFamily="27" charset="-128"/>
            </a:endParaRPr>
          </a:p>
        </p:txBody>
      </p:sp>
      <p:cxnSp>
        <p:nvCxnSpPr>
          <p:cNvPr id="44" name="Rak 74"/>
          <p:cNvCxnSpPr/>
          <p:nvPr/>
        </p:nvCxnSpPr>
        <p:spPr>
          <a:xfrm>
            <a:off x="12060808" y="3509675"/>
            <a:ext cx="0" cy="81746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63" name="Rectangle 62"/>
          <p:cNvSpPr/>
          <p:nvPr/>
        </p:nvSpPr>
        <p:spPr bwMode="auto">
          <a:xfrm>
            <a:off x="3806114" y="3307639"/>
            <a:ext cx="2332215" cy="29149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>
              <a:buSzPct val="100000"/>
            </a:pPr>
            <a:r>
              <a:rPr lang="en-GB" sz="1400" b="1" dirty="0" smtClean="0"/>
              <a:t>Challenges</a:t>
            </a:r>
            <a:endParaRPr lang="en-GB" sz="1400" b="1" dirty="0"/>
          </a:p>
        </p:txBody>
      </p:sp>
      <p:sp>
        <p:nvSpPr>
          <p:cNvPr id="66" name="Rectangle 65"/>
          <p:cNvSpPr/>
          <p:nvPr/>
        </p:nvSpPr>
        <p:spPr bwMode="auto">
          <a:xfrm>
            <a:off x="6393743" y="5629154"/>
            <a:ext cx="2627489" cy="93790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72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288000" indent="-180000" defTabSz="873125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sz="1100" kern="0" dirty="0" smtClean="0">
                <a:ea typeface="ＭＳ Ｐゴシック" charset="-128"/>
                <a:cs typeface="ＭＳ Ｐゴシック" charset="-128"/>
              </a:rPr>
              <a:t>Special focus on reusing E2E data for Operations delivery performance</a:t>
            </a:r>
          </a:p>
          <a:p>
            <a:pPr marL="288000" indent="-180000" defTabSz="873125"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sz="1100" kern="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Further refinement of measurement infrastructure to incorporate deadline controlled performance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18419" y="4093334"/>
            <a:ext cx="1248481" cy="34408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>
              <a:buSzPct val="100000"/>
            </a:pPr>
            <a:r>
              <a:rPr lang="en-GB" sz="1400" b="1" dirty="0" smtClean="0"/>
              <a:t>Key results:</a:t>
            </a:r>
            <a:endParaRPr lang="en-GB" sz="1400" b="1" dirty="0"/>
          </a:p>
        </p:txBody>
      </p:sp>
      <p:sp>
        <p:nvSpPr>
          <p:cNvPr id="65" name="Rectangle 64"/>
          <p:cNvSpPr/>
          <p:nvPr/>
        </p:nvSpPr>
        <p:spPr bwMode="auto">
          <a:xfrm>
            <a:off x="6445954" y="3282002"/>
            <a:ext cx="1567386" cy="29149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>
              <a:buSzPct val="100000"/>
            </a:pPr>
            <a:r>
              <a:rPr lang="en-GB" sz="1400" b="1" dirty="0" smtClean="0"/>
              <a:t>Next steps</a:t>
            </a:r>
            <a:endParaRPr lang="en-GB" sz="1400" b="1" dirty="0"/>
          </a:p>
        </p:txBody>
      </p:sp>
      <p:cxnSp>
        <p:nvCxnSpPr>
          <p:cNvPr id="78" name="Straight Connector 77"/>
          <p:cNvCxnSpPr/>
          <p:nvPr/>
        </p:nvCxnSpPr>
        <p:spPr bwMode="auto">
          <a:xfrm>
            <a:off x="3677352" y="3562199"/>
            <a:ext cx="252024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3F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3" name="Isosceles Triangle 82"/>
          <p:cNvSpPr/>
          <p:nvPr/>
        </p:nvSpPr>
        <p:spPr bwMode="auto">
          <a:xfrm rot="5400000">
            <a:off x="5033351" y="5024888"/>
            <a:ext cx="2455495" cy="143936"/>
          </a:xfrm>
          <a:prstGeom prst="triangle">
            <a:avLst/>
          </a:prstGeom>
          <a:solidFill>
            <a:srgbClr val="003F62"/>
          </a:solidFill>
          <a:ln w="9525" cap="flat" cmpd="sng" algn="ctr">
            <a:solidFill>
              <a:srgbClr val="003F6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/>
            </a:pPr>
            <a:endParaRPr lang="en-GB" sz="1200" smtClean="0">
              <a:latin typeface="Danske Text" pitchFamily="-107" charset="0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418419" y="3307639"/>
            <a:ext cx="1223079" cy="29149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>
              <a:buSzPct val="100000"/>
            </a:pPr>
            <a:r>
              <a:rPr lang="en-GB" sz="1400" b="1" dirty="0" smtClean="0"/>
              <a:t>KPI summary</a:t>
            </a:r>
            <a:endParaRPr lang="en-GB" sz="1400" b="1" dirty="0"/>
          </a:p>
        </p:txBody>
      </p:sp>
      <p:sp>
        <p:nvSpPr>
          <p:cNvPr id="104" name="Rectangle 103"/>
          <p:cNvSpPr/>
          <p:nvPr/>
        </p:nvSpPr>
        <p:spPr bwMode="auto">
          <a:xfrm>
            <a:off x="349955" y="3688632"/>
            <a:ext cx="576000" cy="259645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144000" marR="0" indent="-1440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/>
            </a:pPr>
            <a:r>
              <a:rPr lang="en-US" sz="900" dirty="0" smtClean="0">
                <a:latin typeface="Danske Text" pitchFamily="-107" charset="0"/>
              </a:rPr>
              <a:t>Plan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984955" y="3688632"/>
            <a:ext cx="576000" cy="259645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144000" marR="0" indent="-1440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/>
            </a:pPr>
            <a:r>
              <a:rPr lang="en-US" sz="900" dirty="0" smtClean="0">
                <a:latin typeface="Danske Text" pitchFamily="-107" charset="0"/>
              </a:rPr>
              <a:t>Resource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1619955" y="3688632"/>
            <a:ext cx="576000" cy="25964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/>
            </a:pPr>
            <a:r>
              <a:rPr lang="en-US" sz="900" dirty="0" smtClean="0">
                <a:latin typeface="Danske Text" pitchFamily="-107" charset="0"/>
              </a:rPr>
              <a:t>Costumer attention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2254955" y="3688632"/>
            <a:ext cx="576000" cy="25964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144000" marR="0" indent="-1440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/>
            </a:pPr>
            <a:r>
              <a:rPr lang="en-US" sz="900" dirty="0" smtClean="0">
                <a:latin typeface="Danske Text" pitchFamily="-107" charset="0"/>
              </a:rPr>
              <a:t>Simplicity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2889955" y="3688632"/>
            <a:ext cx="576000" cy="25964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144000" marR="0" indent="-1440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/>
            </a:pPr>
            <a:r>
              <a:rPr lang="en-US" sz="900" dirty="0" smtClean="0">
                <a:latin typeface="Danske Text" pitchFamily="-107" charset="0"/>
              </a:rPr>
              <a:t>Efficiency</a:t>
            </a:r>
          </a:p>
        </p:txBody>
      </p:sp>
      <p:cxnSp>
        <p:nvCxnSpPr>
          <p:cNvPr id="109" name="Straight Connector 108"/>
          <p:cNvCxnSpPr/>
          <p:nvPr/>
        </p:nvCxnSpPr>
        <p:spPr bwMode="auto">
          <a:xfrm>
            <a:off x="263612" y="3562199"/>
            <a:ext cx="327545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3F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433636" y="6644977"/>
            <a:ext cx="504331" cy="194400"/>
          </a:xfrm>
          <a:prstGeom prst="rect">
            <a:avLst/>
          </a:prstGeom>
        </p:spPr>
        <p:txBody>
          <a:bodyPr wrap="square" lIns="36000" tIns="36000" rIns="36000" bIns="36000" rtlCol="0" anchor="ctr">
            <a:spAutoFit/>
          </a:bodyPr>
          <a:lstStyle/>
          <a:p>
            <a:pPr marL="144000" marR="0" indent="-144000" algn="l" defTabSz="87312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tabLst/>
            </a:pPr>
            <a:r>
              <a:rPr kumimoji="0" lang="en-GB" sz="8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Danske Text" pitchFamily="2" charset="0"/>
                <a:ea typeface="ＭＳ Ｐゴシック" charset="-128"/>
                <a:cs typeface="ＭＳ Ｐゴシック" charset="-128"/>
              </a:rPr>
              <a:t>On track</a:t>
            </a:r>
          </a:p>
        </p:txBody>
      </p:sp>
      <p:sp>
        <p:nvSpPr>
          <p:cNvPr id="70" name="Rectangle 69"/>
          <p:cNvSpPr/>
          <p:nvPr/>
        </p:nvSpPr>
        <p:spPr bwMode="gray">
          <a:xfrm>
            <a:off x="265288" y="6669360"/>
            <a:ext cx="161925" cy="13335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tIns="91440" bIns="91440" rtlCol="0" anchor="ctr" anchorCtr="0"/>
          <a:lstStyle/>
          <a:p>
            <a:pPr marL="168275" indent="-168275" algn="ctr">
              <a:buClr>
                <a:srgbClr val="000000"/>
              </a:buClr>
              <a:buSzPct val="80000"/>
              <a:buFont typeface="Wingdings" pitchFamily="2" charset="2"/>
              <a:buChar char="§"/>
            </a:pPr>
            <a:endParaRPr lang="en-US" sz="1200" dirty="0" smtClean="0">
              <a:solidFill>
                <a:srgbClr val="000000"/>
              </a:solidFill>
              <a:latin typeface="Danske Text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068635" y="6644270"/>
            <a:ext cx="844831" cy="195814"/>
          </a:xfrm>
          <a:prstGeom prst="rect">
            <a:avLst/>
          </a:prstGeom>
        </p:spPr>
        <p:txBody>
          <a:bodyPr wrap="square" lIns="36000" tIns="36000" rIns="36000" bIns="36000" rtlCol="0" anchor="ctr">
            <a:spAutoFit/>
          </a:bodyPr>
          <a:lstStyle/>
          <a:p>
            <a:pPr marL="144000" marR="0" indent="-144000" algn="l" defTabSz="87312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tabLst/>
            </a:pPr>
            <a:r>
              <a:rPr kumimoji="0" lang="en-GB" sz="8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Danske Text" pitchFamily="2" charset="0"/>
                <a:ea typeface="ＭＳ Ｐゴシック" charset="-128"/>
                <a:cs typeface="ＭＳ Ｐゴシック" charset="-128"/>
              </a:rPr>
              <a:t>Small deviation</a:t>
            </a:r>
          </a:p>
        </p:txBody>
      </p:sp>
      <p:sp>
        <p:nvSpPr>
          <p:cNvPr id="72" name="Rectangle 71"/>
          <p:cNvSpPr/>
          <p:nvPr/>
        </p:nvSpPr>
        <p:spPr bwMode="gray">
          <a:xfrm>
            <a:off x="900288" y="6668342"/>
            <a:ext cx="161925" cy="133350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tIns="91440" bIns="91440" rtlCol="0" anchor="ctr" anchorCtr="0"/>
          <a:lstStyle/>
          <a:p>
            <a:pPr marL="168275" indent="-168275" algn="ctr">
              <a:buClr>
                <a:srgbClr val="000000"/>
              </a:buClr>
              <a:buSzPct val="80000"/>
              <a:buFont typeface="Wingdings" pitchFamily="2" charset="2"/>
              <a:buChar char="§"/>
            </a:pPr>
            <a:endParaRPr lang="en-US" sz="1200" dirty="0" smtClean="0">
              <a:solidFill>
                <a:srgbClr val="000000"/>
              </a:solidFill>
              <a:latin typeface="Danske Tex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008287" y="6643252"/>
            <a:ext cx="882021" cy="195814"/>
          </a:xfrm>
          <a:prstGeom prst="rect">
            <a:avLst/>
          </a:prstGeom>
        </p:spPr>
        <p:txBody>
          <a:bodyPr wrap="square" lIns="36000" tIns="36000" rIns="36000" bIns="36000" rtlCol="0" anchor="ctr">
            <a:spAutoFit/>
          </a:bodyPr>
          <a:lstStyle/>
          <a:p>
            <a:pPr marL="144000" marR="0" indent="-144000" algn="l" defTabSz="87312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tabLst/>
            </a:pPr>
            <a:r>
              <a:rPr kumimoji="0" lang="en-GB" sz="8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Danske Text" pitchFamily="2" charset="0"/>
                <a:ea typeface="ＭＳ Ｐゴシック" charset="-128"/>
                <a:cs typeface="ＭＳ Ｐゴシック" charset="-128"/>
              </a:rPr>
              <a:t>Large deviation</a:t>
            </a:r>
          </a:p>
        </p:txBody>
      </p:sp>
      <p:sp>
        <p:nvSpPr>
          <p:cNvPr id="74" name="Rectangle 73"/>
          <p:cNvSpPr/>
          <p:nvPr/>
        </p:nvSpPr>
        <p:spPr bwMode="gray">
          <a:xfrm>
            <a:off x="1849464" y="6668342"/>
            <a:ext cx="161925" cy="13335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tIns="91440" bIns="91440" rtlCol="0" anchor="ctr" anchorCtr="0"/>
          <a:lstStyle/>
          <a:p>
            <a:pPr marL="168275" indent="-168275" algn="ctr">
              <a:buClr>
                <a:srgbClr val="000000"/>
              </a:buClr>
              <a:buSzPct val="80000"/>
              <a:buFont typeface="Wingdings" pitchFamily="2" charset="2"/>
              <a:buChar char="§"/>
            </a:pPr>
            <a:endParaRPr lang="en-US" sz="1200" dirty="0" smtClean="0">
              <a:solidFill>
                <a:srgbClr val="000000"/>
              </a:solidFill>
              <a:latin typeface="Danske Tex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74694" y="6643252"/>
            <a:ext cx="504331" cy="194400"/>
          </a:xfrm>
          <a:prstGeom prst="rect">
            <a:avLst/>
          </a:prstGeom>
        </p:spPr>
        <p:txBody>
          <a:bodyPr wrap="square" lIns="36000" tIns="36000" rIns="36000" bIns="36000" rtlCol="0" anchor="ctr">
            <a:spAutoFit/>
          </a:bodyPr>
          <a:lstStyle/>
          <a:p>
            <a:pPr marL="144000" marR="0" indent="-144000" algn="l" defTabSz="87312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tabLst/>
            </a:pPr>
            <a:r>
              <a:rPr kumimoji="0" lang="en-GB" sz="8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Danske Text" pitchFamily="2" charset="0"/>
                <a:ea typeface="ＭＳ Ｐゴシック" charset="-128"/>
                <a:cs typeface="ＭＳ Ｐゴシック" charset="-128"/>
              </a:rPr>
              <a:t>N/A</a:t>
            </a:r>
          </a:p>
        </p:txBody>
      </p:sp>
      <p:sp>
        <p:nvSpPr>
          <p:cNvPr id="76" name="Rectangle 75"/>
          <p:cNvSpPr/>
          <p:nvPr/>
        </p:nvSpPr>
        <p:spPr bwMode="gray">
          <a:xfrm>
            <a:off x="2806346" y="6668342"/>
            <a:ext cx="161925" cy="1333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tIns="91440" bIns="91440" rtlCol="0" anchor="ctr" anchorCtr="0"/>
          <a:lstStyle/>
          <a:p>
            <a:pPr marL="168275" indent="-168275" algn="ctr">
              <a:buClr>
                <a:srgbClr val="000000"/>
              </a:buClr>
              <a:buSzPct val="80000"/>
              <a:buFont typeface="Wingdings" pitchFamily="2" charset="2"/>
              <a:buChar char="§"/>
            </a:pPr>
            <a:endParaRPr lang="en-US" sz="1200" dirty="0" smtClean="0">
              <a:solidFill>
                <a:srgbClr val="000000"/>
              </a:solidFill>
              <a:latin typeface="Danske Text"/>
            </a:endParaRPr>
          </a:p>
        </p:txBody>
      </p:sp>
      <p:cxnSp>
        <p:nvCxnSpPr>
          <p:cNvPr id="67" name="Straight Connector 66"/>
          <p:cNvCxnSpPr/>
          <p:nvPr/>
        </p:nvCxnSpPr>
        <p:spPr bwMode="auto">
          <a:xfrm>
            <a:off x="6307667" y="3562199"/>
            <a:ext cx="26712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3F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Rectangle 55"/>
          <p:cNvSpPr/>
          <p:nvPr/>
        </p:nvSpPr>
        <p:spPr bwMode="auto">
          <a:xfrm>
            <a:off x="-3089" y="0"/>
            <a:ext cx="1318437" cy="68048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SzPct val="100000"/>
            </a:pPr>
            <a:r>
              <a:rPr lang="en-GB" sz="1200" dirty="0" smtClean="0">
                <a:latin typeface="Danske Text" pitchFamily="-107" charset="0"/>
              </a:rPr>
              <a:t>Quality &amp; Customer Service</a:t>
            </a:r>
          </a:p>
        </p:txBody>
      </p:sp>
      <p:cxnSp>
        <p:nvCxnSpPr>
          <p:cNvPr id="80" name="Rak 74"/>
          <p:cNvCxnSpPr/>
          <p:nvPr/>
        </p:nvCxnSpPr>
        <p:spPr>
          <a:xfrm>
            <a:off x="7885071" y="3810769"/>
            <a:ext cx="0" cy="81746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</a:ln>
          <a:effectLst/>
        </p:spPr>
      </p:cxnSp>
      <p:cxnSp>
        <p:nvCxnSpPr>
          <p:cNvPr id="87" name="Rak 78"/>
          <p:cNvCxnSpPr/>
          <p:nvPr/>
        </p:nvCxnSpPr>
        <p:spPr>
          <a:xfrm flipV="1">
            <a:off x="6640408" y="3847903"/>
            <a:ext cx="2178844" cy="4358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89" name="Rak 97"/>
          <p:cNvCxnSpPr/>
          <p:nvPr/>
        </p:nvCxnSpPr>
        <p:spPr>
          <a:xfrm>
            <a:off x="7184350" y="3806007"/>
            <a:ext cx="0" cy="81746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91" name="textruta 161"/>
          <p:cNvSpPr txBox="1"/>
          <p:nvPr/>
        </p:nvSpPr>
        <p:spPr>
          <a:xfrm>
            <a:off x="7193151" y="3637057"/>
            <a:ext cx="6005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i="1" dirty="0" smtClean="0">
                <a:solidFill>
                  <a:prstClr val="black"/>
                </a:solidFill>
                <a:latin typeface="+mn-lt"/>
              </a:rPr>
              <a:t>June15</a:t>
            </a:r>
            <a:endParaRPr lang="en-US" sz="800" i="1" dirty="0">
              <a:solidFill>
                <a:prstClr val="black"/>
              </a:solidFill>
              <a:latin typeface="+mn-lt"/>
              <a:ea typeface="ＭＳ Ｐゴシック" pitchFamily="27" charset="-128"/>
            </a:endParaRPr>
          </a:p>
        </p:txBody>
      </p:sp>
      <p:cxnSp>
        <p:nvCxnSpPr>
          <p:cNvPr id="92" name="Rak 100"/>
          <p:cNvCxnSpPr/>
          <p:nvPr/>
        </p:nvCxnSpPr>
        <p:spPr>
          <a:xfrm>
            <a:off x="6636430" y="3806007"/>
            <a:ext cx="0" cy="81746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94" name="textruta 161"/>
          <p:cNvSpPr txBox="1"/>
          <p:nvPr/>
        </p:nvSpPr>
        <p:spPr>
          <a:xfrm>
            <a:off x="6558127" y="3637057"/>
            <a:ext cx="8102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i="1" dirty="0" smtClean="0">
                <a:solidFill>
                  <a:prstClr val="black"/>
                </a:solidFill>
                <a:latin typeface="+mn-lt"/>
              </a:rPr>
              <a:t>May1</a:t>
            </a:r>
            <a:r>
              <a:rPr lang="en-US" sz="800" i="1" dirty="0" smtClean="0">
                <a:solidFill>
                  <a:prstClr val="black"/>
                </a:solidFill>
                <a:latin typeface="+mn-lt"/>
                <a:ea typeface="ＭＳ Ｐゴシック" pitchFamily="27" charset="-128"/>
              </a:rPr>
              <a:t>5</a:t>
            </a:r>
            <a:endParaRPr lang="en-US" sz="800" i="1" dirty="0">
              <a:solidFill>
                <a:prstClr val="black"/>
              </a:solidFill>
              <a:latin typeface="+mn-lt"/>
              <a:ea typeface="ＭＳ Ｐゴシック" pitchFamily="27" charset="-128"/>
            </a:endParaRPr>
          </a:p>
        </p:txBody>
      </p:sp>
      <p:cxnSp>
        <p:nvCxnSpPr>
          <p:cNvPr id="95" name="Rak 97"/>
          <p:cNvCxnSpPr/>
          <p:nvPr/>
        </p:nvCxnSpPr>
        <p:spPr>
          <a:xfrm>
            <a:off x="8602077" y="3809545"/>
            <a:ext cx="0" cy="81746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96" name="textruta 161"/>
          <p:cNvSpPr txBox="1"/>
          <p:nvPr/>
        </p:nvSpPr>
        <p:spPr>
          <a:xfrm>
            <a:off x="7898467" y="3637057"/>
            <a:ext cx="6005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i="1" dirty="0" smtClean="0">
                <a:solidFill>
                  <a:prstClr val="black"/>
                </a:solidFill>
                <a:latin typeface="+mn-lt"/>
              </a:rPr>
              <a:t>Jul15</a:t>
            </a:r>
            <a:endParaRPr lang="en-US" sz="800" i="1" dirty="0">
              <a:solidFill>
                <a:prstClr val="black"/>
              </a:solidFill>
              <a:latin typeface="+mn-lt"/>
              <a:ea typeface="ＭＳ Ｐゴシック" pitchFamily="27" charset="-128"/>
            </a:endParaRPr>
          </a:p>
        </p:txBody>
      </p:sp>
      <p:sp>
        <p:nvSpPr>
          <p:cNvPr id="97" name="textruta 161"/>
          <p:cNvSpPr txBox="1"/>
          <p:nvPr/>
        </p:nvSpPr>
        <p:spPr>
          <a:xfrm>
            <a:off x="8518719" y="3637057"/>
            <a:ext cx="6005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i="1" dirty="0" smtClean="0">
                <a:solidFill>
                  <a:prstClr val="black"/>
                </a:solidFill>
                <a:latin typeface="+mn-lt"/>
              </a:rPr>
              <a:t>Aug 15</a:t>
            </a:r>
            <a:endParaRPr lang="en-US" sz="800" i="1" dirty="0">
              <a:solidFill>
                <a:prstClr val="black"/>
              </a:solidFill>
              <a:latin typeface="+mn-lt"/>
              <a:ea typeface="ＭＳ Ｐゴシック" pitchFamily="27" charset="-128"/>
            </a:endParaRPr>
          </a:p>
        </p:txBody>
      </p:sp>
      <p:sp>
        <p:nvSpPr>
          <p:cNvPr id="99" name="Femhörning 77"/>
          <p:cNvSpPr/>
          <p:nvPr/>
        </p:nvSpPr>
        <p:spPr bwMode="auto">
          <a:xfrm>
            <a:off x="6648449" y="3943106"/>
            <a:ext cx="2015584" cy="154491"/>
          </a:xfrm>
          <a:prstGeom prst="homePlate">
            <a:avLst>
              <a:gd name="adj" fmla="val 18693"/>
            </a:avLst>
          </a:prstGeom>
          <a:solidFill>
            <a:srgbClr val="003F62"/>
          </a:solidFill>
          <a:ln w="9525" cap="flat" cmpd="sng" algn="ctr">
            <a:solidFill>
              <a:srgbClr val="00345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SzPct val="75000"/>
            </a:pPr>
            <a:r>
              <a:rPr lang="en-US" sz="800" dirty="0" smtClean="0">
                <a:solidFill>
                  <a:prstClr val="white"/>
                </a:solidFill>
                <a:latin typeface="+mn-lt"/>
                <a:ea typeface="ＭＳ Ｐゴシック" pitchFamily="27" charset="-128"/>
                <a:cs typeface="Arial" charset="0"/>
              </a:rPr>
              <a:t>Clarify Global teams org</a:t>
            </a:r>
            <a:endParaRPr lang="en-US" sz="800" dirty="0">
              <a:solidFill>
                <a:prstClr val="white"/>
              </a:solidFill>
              <a:latin typeface="+mn-lt"/>
              <a:ea typeface="ＭＳ Ｐゴシック" pitchFamily="27" charset="-128"/>
              <a:cs typeface="Arial" charset="0"/>
            </a:endParaRPr>
          </a:p>
        </p:txBody>
      </p:sp>
      <p:sp>
        <p:nvSpPr>
          <p:cNvPr id="100" name="Femhörning 77"/>
          <p:cNvSpPr/>
          <p:nvPr/>
        </p:nvSpPr>
        <p:spPr bwMode="auto">
          <a:xfrm>
            <a:off x="7185836" y="4151523"/>
            <a:ext cx="1796239" cy="296651"/>
          </a:xfrm>
          <a:prstGeom prst="homePlate">
            <a:avLst>
              <a:gd name="adj" fmla="val 18693"/>
            </a:avLst>
          </a:prstGeom>
          <a:solidFill>
            <a:srgbClr val="003F62"/>
          </a:solidFill>
          <a:ln w="9525" cap="flat" cmpd="sng" algn="ctr">
            <a:solidFill>
              <a:srgbClr val="00345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SzPct val="75000"/>
            </a:pPr>
            <a:r>
              <a:rPr lang="en-US" sz="800" dirty="0" smtClean="0">
                <a:solidFill>
                  <a:prstClr val="white"/>
                </a:solidFill>
                <a:latin typeface="+mn-lt"/>
                <a:cs typeface="Arial" charset="0"/>
              </a:rPr>
              <a:t>Start up c</a:t>
            </a:r>
            <a:r>
              <a:rPr lang="en-US" sz="800" dirty="0" smtClean="0">
                <a:solidFill>
                  <a:prstClr val="white"/>
                </a:solidFill>
                <a:latin typeface="+mn-lt"/>
                <a:ea typeface="ＭＳ Ｐゴシック" pitchFamily="27" charset="-128"/>
                <a:cs typeface="Arial" charset="0"/>
              </a:rPr>
              <a:t>ase inflow stats + S&amp;OP start up for new areas (</a:t>
            </a:r>
            <a:r>
              <a:rPr lang="en-US" sz="800" dirty="0" smtClean="0">
                <a:solidFill>
                  <a:prstClr val="white"/>
                </a:solidFill>
                <a:latin typeface="+mn-lt"/>
                <a:cs typeface="Arial" charset="0"/>
              </a:rPr>
              <a:t>OPS SE)</a:t>
            </a:r>
            <a:endParaRPr lang="en-US" sz="800" dirty="0">
              <a:solidFill>
                <a:prstClr val="white"/>
              </a:solidFill>
              <a:latin typeface="+mn-lt"/>
              <a:ea typeface="ＭＳ Ｐゴシック" pitchFamily="27" charset="-128"/>
              <a:cs typeface="Arial" charset="0"/>
            </a:endParaRPr>
          </a:p>
        </p:txBody>
      </p:sp>
      <p:sp>
        <p:nvSpPr>
          <p:cNvPr id="101" name="Femhörning 77"/>
          <p:cNvSpPr/>
          <p:nvPr/>
        </p:nvSpPr>
        <p:spPr bwMode="auto">
          <a:xfrm>
            <a:off x="7185835" y="4505325"/>
            <a:ext cx="1796239" cy="361950"/>
          </a:xfrm>
          <a:prstGeom prst="homePlate">
            <a:avLst>
              <a:gd name="adj" fmla="val 18693"/>
            </a:avLst>
          </a:prstGeom>
          <a:solidFill>
            <a:srgbClr val="003F62"/>
          </a:solidFill>
          <a:ln w="9525" cap="flat" cmpd="sng" algn="ctr">
            <a:solidFill>
              <a:srgbClr val="00345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SzPct val="75000"/>
            </a:pPr>
            <a:r>
              <a:rPr lang="en-US" sz="800" dirty="0" smtClean="0">
                <a:solidFill>
                  <a:prstClr val="white"/>
                </a:solidFill>
                <a:latin typeface="+mn-lt"/>
                <a:cs typeface="Arial" charset="0"/>
              </a:rPr>
              <a:t>Start up  data extract for backlog and delivery performance (OPS SE)</a:t>
            </a:r>
            <a:endParaRPr lang="en-US" sz="800" dirty="0">
              <a:solidFill>
                <a:prstClr val="white"/>
              </a:solidFill>
              <a:latin typeface="+mn-lt"/>
              <a:ea typeface="ＭＳ Ｐゴシック" pitchFamily="27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PRESENTATIONDONOTDELETE" val="&lt;?xml version=&quot;1.0&quot; encoding=&quot;UTF-16&quot; standalone=&quot;yes&quot;?&gt;&#10;&lt;root reqver=&quot;17839&quot;&gt;&lt;version val=&quot;21072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0&quot;/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m_chDecimalSymbol17909&gt;,&lt;/m_chDecimalSymbol17909&gt;&lt;m_nGroupingDigits17909 val=&quot;3&quot;/&gt;&lt;m_chGroupingSymbol17909&gt;.&lt;/m_chGroupingSymbol17909&gt;&lt;/m_precDefault&gt;&lt;/CDefaultPrec&gt;&lt;/root&gt;"/>
  <p:tag name="THINKCELLUNDODONOTDELETE" val="0"/>
</p:tagLst>
</file>

<file path=ppt/theme/theme1.xml><?xml version="1.0" encoding="utf-8"?>
<a:theme xmlns:a="http://schemas.openxmlformats.org/drawingml/2006/main" name="blank">
  <a:themeElements>
    <a:clrScheme name="5 Danske Blue">
      <a:dk1>
        <a:sysClr val="windowText" lastClr="000000"/>
      </a:dk1>
      <a:lt1>
        <a:sysClr val="window" lastClr="FFFFFF"/>
      </a:lt1>
      <a:dk2>
        <a:srgbClr val="000000"/>
      </a:dk2>
      <a:lt2>
        <a:srgbClr val="B7AC80"/>
      </a:lt2>
      <a:accent1>
        <a:srgbClr val="9CCFF3"/>
      </a:accent1>
      <a:accent2>
        <a:srgbClr val="003F62"/>
      </a:accent2>
      <a:accent3>
        <a:srgbClr val="009FDA"/>
      </a:accent3>
      <a:accent4>
        <a:srgbClr val="C7E3F9"/>
      </a:accent4>
      <a:accent5>
        <a:srgbClr val="A0BAA7"/>
      </a:accent5>
      <a:accent6>
        <a:srgbClr val="C5D0CE"/>
      </a:accent6>
      <a:hlink>
        <a:srgbClr val="009FDA"/>
      </a:hlink>
      <a:folHlink>
        <a:srgbClr val="C7E3F9"/>
      </a:folHlink>
    </a:clrScheme>
    <a:fontScheme name="Standarddesign">
      <a:majorFont>
        <a:latin typeface="Danske Headline"/>
        <a:ea typeface=""/>
        <a:cs typeface=""/>
      </a:majorFont>
      <a:minorFont>
        <a:latin typeface="Danske Tex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rtlCol="0" anchor="t" anchorCtr="0" compatLnSpc="1">
        <a:prstTxWarp prst="textNoShape">
          <a:avLst/>
        </a:prstTxWarp>
      </a:bodyPr>
      <a:lstStyle>
        <a:defPPr marL="144000" marR="0" indent="-14400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00000"/>
          <a:tabLst/>
          <a:defRPr sz="1600" dirty="0" err="1" smtClean="0">
            <a:latin typeface="Danske Text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Danske Text" pitchFamily="-107" charset="0"/>
          </a:defRPr>
        </a:defPPr>
      </a:lstStyle>
    </a:lnDef>
    <a:txDef>
      <a:spPr/>
      <a:bodyPr wrap="square" lIns="36000" tIns="36000" rIns="36000" bIns="36000" rtlCol="0">
        <a:spAutoFit/>
      </a:bodyPr>
      <a:lstStyle>
        <a:defPPr marR="0" algn="l" defTabSz="873125" rtl="0" eaLnBrk="0" fontAlgn="base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Pct val="80000"/>
          <a:tabLst/>
          <a:defRPr kumimoji="0" sz="1600" b="0" i="0" u="none" strike="noStrike" kern="0" cap="none" spc="0" normalizeH="0" baseline="0" noProof="0" dirty="0" err="1" smtClean="0">
            <a:ln>
              <a:noFill/>
            </a:ln>
            <a:solidFill>
              <a:schemeClr val="tx1"/>
            </a:solidFill>
            <a:effectLst/>
            <a:uLnTx/>
            <a:uFillTx/>
            <a:latin typeface="Danske Text" pitchFamily="2" charset="0"/>
            <a:ea typeface="ＭＳ Ｐゴシック" charset="-128"/>
            <a:cs typeface="ＭＳ Ｐゴシック" charset="-128"/>
          </a:defRPr>
        </a:defPPr>
      </a:lstStyle>
    </a:txDef>
  </a:objectDefaults>
  <a:extraClrSchemeLst>
    <a:extraClrScheme>
      <a:clrScheme name="Danske Blue">
        <a:dk1>
          <a:srgbClr val="000000"/>
        </a:dk1>
        <a:lt1>
          <a:srgbClr val="FFFFFF"/>
        </a:lt1>
        <a:dk2>
          <a:srgbClr val="000000"/>
        </a:dk2>
        <a:lt2>
          <a:srgbClr val="B7AC80"/>
        </a:lt2>
        <a:accent1>
          <a:srgbClr val="9CCFF3"/>
        </a:accent1>
        <a:accent2>
          <a:srgbClr val="003F62"/>
        </a:accent2>
        <a:accent3>
          <a:srgbClr val="009FDA"/>
        </a:accent3>
        <a:accent4>
          <a:srgbClr val="C7E3F9"/>
        </a:accent4>
        <a:accent5>
          <a:srgbClr val="A0BAA7"/>
        </a:accent5>
        <a:accent6>
          <a:srgbClr val="C5D0CE"/>
        </a:accent6>
        <a:hlink>
          <a:srgbClr val="009FDA"/>
        </a:hlink>
        <a:folHlink>
          <a:srgbClr val="C7E3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alkredit Danmark">
        <a:dk1>
          <a:srgbClr val="000000"/>
        </a:dk1>
        <a:lt1>
          <a:srgbClr val="FFFFFF"/>
        </a:lt1>
        <a:dk2>
          <a:srgbClr val="000000"/>
        </a:dk2>
        <a:lt2>
          <a:srgbClr val="DADFE3"/>
        </a:lt2>
        <a:accent1>
          <a:srgbClr val="FF0000"/>
        </a:accent1>
        <a:accent2>
          <a:srgbClr val="676767"/>
        </a:accent2>
        <a:accent3>
          <a:srgbClr val="FF9999"/>
        </a:accent3>
        <a:accent4>
          <a:srgbClr val="A3A3A3"/>
        </a:accent4>
        <a:accent5>
          <a:srgbClr val="FF6566"/>
        </a:accent5>
        <a:accent6>
          <a:srgbClr val="4D4D4D"/>
        </a:accent6>
        <a:hlink>
          <a:srgbClr val="518C94"/>
        </a:hlink>
        <a:folHlink>
          <a:srgbClr val="99B8B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</TotalTime>
  <Words>640</Words>
  <Application>Microsoft Macintosh PowerPoint</Application>
  <PresentationFormat>On-screen Show (4:3)</PresentationFormat>
  <Paragraphs>102</Paragraphs>
  <Slides>2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blank</vt:lpstr>
      <vt:lpstr>think-cell Slide</vt:lpstr>
      <vt:lpstr>Slide 1</vt:lpstr>
      <vt:lpstr>Slide 2</vt:lpstr>
    </vt:vector>
  </TitlesOfParts>
  <Company>Danske Bank A/S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bb5507</dc:creator>
  <cp:lastModifiedBy>Allison Ditmore</cp:lastModifiedBy>
  <cp:revision>25</cp:revision>
  <cp:lastPrinted>2009-12-10T12:16:27Z</cp:lastPrinted>
  <dcterms:created xsi:type="dcterms:W3CDTF">2015-10-04T16:14:48Z</dcterms:created>
  <dcterms:modified xsi:type="dcterms:W3CDTF">2015-10-04T16:18:21Z</dcterms:modified>
</cp:coreProperties>
</file>