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77545-6421-114C-BEE9-3E5C5730E12F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D15E7-0681-EB44-AC85-7FB5F445D3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349985" y="584049"/>
            <a:ext cx="8470800" cy="7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873125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Pct val="80000"/>
              <a:buNone/>
              <a:defRPr sz="2400">
                <a:solidFill>
                  <a:srgbClr val="000000"/>
                </a:solidFill>
                <a:latin typeface="Danske Headline"/>
                <a:ea typeface="ＭＳ Ｐゴシック" charset="-128"/>
                <a:cs typeface="ＭＳ Ｐゴシック" charset="-128"/>
              </a:defRPr>
            </a:lvl1pPr>
            <a:lvl2pPr marL="0" indent="0" algn="l" defTabSz="873125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SzPct val="80000"/>
              <a:buFont typeface="Lucida Grande" pitchFamily="27" charset="0"/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27" charset="-128"/>
                <a:cs typeface="Danske Text (Body)"/>
              </a:defRPr>
            </a:lvl2pPr>
            <a:lvl3pPr marL="0" indent="0" algn="l" defTabSz="873125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SzPct val="80000"/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 pitchFamily="29" charset="-128"/>
              </a:defRPr>
            </a:lvl3pPr>
            <a:lvl4pPr marL="0" indent="0" algn="l" defTabSz="873125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SzPct val="80000"/>
              <a:buFont typeface="Lucida Grande" pitchFamily="27" charset="0"/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1890713" indent="-217488" algn="l" defTabSz="873125" rtl="0" eaLnBrk="1" fontAlgn="base" hangingPunct="1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SzPct val="8000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347913" indent="-217488" algn="l" defTabSz="873125" rtl="0" eaLnBrk="1" fontAlgn="base" hangingPunct="1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SzPct val="80000"/>
              <a:buChar char="•"/>
              <a:defRPr sz="19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805113" indent="-217488" algn="l" defTabSz="873125" rtl="0" eaLnBrk="1" fontAlgn="base" hangingPunct="1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SzPct val="80000"/>
              <a:buChar char="•"/>
              <a:defRPr sz="19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262313" indent="-217488" algn="l" defTabSz="873125" rtl="0" eaLnBrk="1" fontAlgn="base" hangingPunct="1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SzPct val="80000"/>
              <a:buChar char="•"/>
              <a:defRPr sz="19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719513" indent="-217488" algn="l" defTabSz="873125" rtl="0" eaLnBrk="1" fontAlgn="base" hangingPunct="1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SzPct val="80000"/>
              <a:buChar char="•"/>
              <a:defRPr sz="19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marR="0" lvl="0" indent="0" algn="ctr" defTabSz="87312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Demand </a:t>
            </a:r>
            <a:r>
              <a:rPr lang="en-GB" sz="2000" kern="0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eduction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Approach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gray">
          <a:xfrm>
            <a:off x="380317" y="1163744"/>
            <a:ext cx="8546152" cy="923242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Why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: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 Utilizing data and closed loop improvements are key elements to achieve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efficient and proactive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services</a:t>
            </a:r>
            <a:r>
              <a:rPr lang="en-GB" sz="1000" kern="0" dirty="0" smtClean="0">
                <a:solidFill>
                  <a:prstClr val="black"/>
                </a:solidFill>
                <a:ea typeface="ＭＳ Ｐゴシック" pitchFamily="27" charset="-128"/>
              </a:rPr>
              <a:t>. Used fully, Demand Reductions results in lower levels of calls for issues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, maximizes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business operating time,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 and thus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improve user and customer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experiences.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A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 </a:t>
            </a:r>
            <a:r>
              <a:rPr lang="en-GB" sz="1000" kern="0" dirty="0" smtClean="0">
                <a:solidFill>
                  <a:prstClr val="black"/>
                </a:solidFill>
                <a:ea typeface="ＭＳ Ｐゴシック" pitchFamily="27" charset="-128"/>
              </a:rPr>
              <a:t>best practice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approach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to the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 analysis enables rapid and consistent adoption by service desks.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27" charset="-128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How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: Demand reduction begins by analysing the data from interactions, identifying the causes for top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 reasons calls</a:t>
            </a:r>
            <a:r>
              <a:rPr kumimoji="0" lang="en-GB" sz="1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 occur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and then working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together with the issue owners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itchFamily="27" charset="-128"/>
              </a:rPr>
              <a:t> to ensure solutions are implemented. Of course, the service call data must be in place and of sufficient quality for analysis.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27" charset="-12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90409" y="3549878"/>
            <a:ext cx="8130376" cy="0"/>
          </a:xfrm>
          <a:prstGeom prst="line">
            <a:avLst/>
          </a:prstGeom>
          <a:noFill/>
          <a:ln w="9525" cap="sq" cmpd="sng" algn="ctr">
            <a:solidFill>
              <a:schemeClr val="accent4"/>
            </a:solidFill>
            <a:prstDash val="dash"/>
          </a:ln>
          <a:effectLst/>
        </p:spPr>
      </p:cxnSp>
      <p:sp>
        <p:nvSpPr>
          <p:cNvPr id="7" name="Rounded Rectangle 6"/>
          <p:cNvSpPr/>
          <p:nvPr/>
        </p:nvSpPr>
        <p:spPr>
          <a:xfrm>
            <a:off x="662495" y="2210984"/>
            <a:ext cx="1153435" cy="109299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anske Text"/>
                <a:ea typeface="+mn-ea"/>
                <a:cs typeface="+mn-cs"/>
              </a:rPr>
              <a:t>Perform Pareto analysis to identify top demand areas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66298" y="2939242"/>
            <a:ext cx="865869" cy="107601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anske Text"/>
                <a:ea typeface="+mn-ea"/>
                <a:cs typeface="+mn-cs"/>
              </a:rPr>
              <a:t>Identify root cause, propose solutions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200856" y="2207260"/>
            <a:ext cx="1042905" cy="109299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anske Text"/>
                <a:ea typeface="+mn-ea"/>
                <a:cs typeface="+mn-cs"/>
              </a:rPr>
              <a:t>Identify main issues and issue owners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610677" y="2210988"/>
            <a:ext cx="1087990" cy="109298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anske Text"/>
                <a:ea typeface="+mn-ea"/>
                <a:cs typeface="+mn-cs"/>
              </a:rPr>
              <a:t>Initiate dialogue with issue owners, support with data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410821" y="2939241"/>
            <a:ext cx="889009" cy="107601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anske Text"/>
                <a:ea typeface="+mn-ea"/>
                <a:cs typeface="+mn-cs"/>
              </a:rPr>
              <a:t>Plan activities, set timelines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996768" y="2932905"/>
            <a:ext cx="836626" cy="109299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anske Text"/>
                <a:ea typeface="+mn-ea"/>
                <a:cs typeface="+mn-cs"/>
              </a:rPr>
              <a:t>Report on progress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634696" y="3704299"/>
            <a:ext cx="1052230" cy="109298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anske Text"/>
                <a:ea typeface="+mn-ea"/>
                <a:cs typeface="+mn-cs"/>
              </a:rPr>
              <a:t>Verify issue ownership or point to other owners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7476" y="3424336"/>
            <a:ext cx="184666" cy="1502193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cap="all" dirty="0" smtClean="0">
                <a:solidFill>
                  <a:prstClr val="black"/>
                </a:solidFill>
                <a:ea typeface="ＭＳ Ｐゴシック" pitchFamily="27" charset="-128"/>
              </a:rPr>
              <a:t>Issue owner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539" y="4907671"/>
            <a:ext cx="184666" cy="1420250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cap="all" dirty="0" smtClean="0">
                <a:solidFill>
                  <a:prstClr val="black"/>
                </a:solidFill>
                <a:ea typeface="ＭＳ Ｐゴシック" pitchFamily="27" charset="-128"/>
              </a:rPr>
              <a:t>Tools</a:t>
            </a:r>
          </a:p>
        </p:txBody>
      </p:sp>
      <p:sp>
        <p:nvSpPr>
          <p:cNvPr id="16" name="Isosceles Triangle 15"/>
          <p:cNvSpPr/>
          <p:nvPr/>
        </p:nvSpPr>
        <p:spPr>
          <a:xfrm rot="5400000">
            <a:off x="7517020" y="3456151"/>
            <a:ext cx="262558" cy="19915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anske Text"/>
              <a:ea typeface="+mn-ea"/>
              <a:cs typeface="+mn-cs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098" y="5228420"/>
            <a:ext cx="1870234" cy="124228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4754" y="5217429"/>
            <a:ext cx="1849881" cy="124228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3057" y="5166274"/>
            <a:ext cx="1994059" cy="1293444"/>
          </a:xfrm>
          <a:prstGeom prst="rect">
            <a:avLst/>
          </a:prstGeom>
        </p:spPr>
      </p:pic>
      <p:sp>
        <p:nvSpPr>
          <p:cNvPr id="20" name="Isosceles Triangle 19"/>
          <p:cNvSpPr/>
          <p:nvPr/>
        </p:nvSpPr>
        <p:spPr>
          <a:xfrm rot="5400000">
            <a:off x="2727566" y="5683894"/>
            <a:ext cx="717069" cy="2414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anske Text"/>
              <a:ea typeface="+mn-ea"/>
              <a:cs typeface="+mn-cs"/>
            </a:endParaRPr>
          </a:p>
        </p:txBody>
      </p:sp>
      <p:sp>
        <p:nvSpPr>
          <p:cNvPr id="21" name="Isosceles Triangle 20"/>
          <p:cNvSpPr/>
          <p:nvPr/>
        </p:nvSpPr>
        <p:spPr>
          <a:xfrm rot="5400000">
            <a:off x="5766323" y="5683894"/>
            <a:ext cx="717068" cy="241423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anske Text"/>
              <a:ea typeface="+mn-ea"/>
              <a:cs typeface="+mn-cs"/>
            </a:endParaRPr>
          </a:p>
        </p:txBody>
      </p:sp>
      <p:sp>
        <p:nvSpPr>
          <p:cNvPr id="22" name="Isosceles Triangle 21"/>
          <p:cNvSpPr/>
          <p:nvPr/>
        </p:nvSpPr>
        <p:spPr>
          <a:xfrm rot="5400000">
            <a:off x="1886119" y="2719574"/>
            <a:ext cx="262558" cy="18328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anske Text"/>
              <a:ea typeface="+mn-ea"/>
              <a:cs typeface="+mn-cs"/>
            </a:endParaRPr>
          </a:p>
        </p:txBody>
      </p:sp>
      <p:sp>
        <p:nvSpPr>
          <p:cNvPr id="23" name="Isosceles Triangle 22"/>
          <p:cNvSpPr/>
          <p:nvPr/>
        </p:nvSpPr>
        <p:spPr>
          <a:xfrm rot="5400000">
            <a:off x="3318200" y="2734006"/>
            <a:ext cx="262558" cy="18328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anske Text"/>
              <a:ea typeface="+mn-ea"/>
              <a:cs typeface="+mn-cs"/>
            </a:endParaRPr>
          </a:p>
        </p:txBody>
      </p:sp>
      <p:sp>
        <p:nvSpPr>
          <p:cNvPr id="24" name="Isosceles Triangle 23"/>
          <p:cNvSpPr/>
          <p:nvPr/>
        </p:nvSpPr>
        <p:spPr>
          <a:xfrm rot="5400000">
            <a:off x="4595470" y="3464086"/>
            <a:ext cx="262558" cy="18328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anske Text"/>
              <a:ea typeface="+mn-ea"/>
              <a:cs typeface="+mn-cs"/>
            </a:endParaRPr>
          </a:p>
        </p:txBody>
      </p:sp>
      <p:sp>
        <p:nvSpPr>
          <p:cNvPr id="25" name="Isosceles Triangle 24"/>
          <p:cNvSpPr/>
          <p:nvPr/>
        </p:nvSpPr>
        <p:spPr>
          <a:xfrm rot="5400000">
            <a:off x="5980354" y="3456716"/>
            <a:ext cx="262558" cy="18328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anske Text"/>
              <a:ea typeface="+mn-ea"/>
              <a:cs typeface="+mn-c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97776" y="4887342"/>
            <a:ext cx="8130376" cy="0"/>
          </a:xfrm>
          <a:prstGeom prst="line">
            <a:avLst/>
          </a:prstGeom>
          <a:noFill/>
          <a:ln w="9525" cap="sq" cmpd="sng" algn="ctr">
            <a:solidFill>
              <a:schemeClr val="accent4"/>
            </a:solidFill>
            <a:prstDash val="dash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758463" y="4996784"/>
            <a:ext cx="37440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prstClr val="black"/>
                </a:solidFill>
                <a:ea typeface="ＭＳ Ｐゴシック" pitchFamily="27" charset="-128"/>
              </a:rPr>
              <a:t>Reduction plan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7881" y="1986222"/>
            <a:ext cx="184666" cy="1563656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cap="all" dirty="0" smtClean="0">
                <a:solidFill>
                  <a:prstClr val="black"/>
                </a:solidFill>
                <a:ea typeface="ＭＳ Ｐゴシック" pitchFamily="27" charset="-128"/>
              </a:rPr>
              <a:t>Service Desk</a:t>
            </a:r>
          </a:p>
        </p:txBody>
      </p:sp>
      <p:sp>
        <p:nvSpPr>
          <p:cNvPr id="29" name="Rectangle 28"/>
          <p:cNvSpPr/>
          <p:nvPr/>
        </p:nvSpPr>
        <p:spPr bwMode="gray">
          <a:xfrm>
            <a:off x="379971" y="2148520"/>
            <a:ext cx="8546498" cy="4301693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ＭＳ Ｐゴシック" pitchFamily="27" charset="-128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169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Allison Ditmore</dc:creator>
  <cp:lastModifiedBy>Allison Ditmore</cp:lastModifiedBy>
  <cp:revision>1</cp:revision>
  <dcterms:created xsi:type="dcterms:W3CDTF">2018-02-18T20:35:31Z</dcterms:created>
  <dcterms:modified xsi:type="dcterms:W3CDTF">2018-02-18T20:39:21Z</dcterms:modified>
</cp:coreProperties>
</file>