
<file path=[Content_Types].xml><?xml version="1.0" encoding="utf-8"?>
<Types xmlns="http://schemas.openxmlformats.org/package/2006/content-types">
  <Override PartName="/ppt/tags/tag1.xml" ContentType="application/vnd.openxmlformats-officedocument.presentationml.tags+xml"/>
  <Override PartName="/ppt/embeddings/oleObject5.bin" ContentType="application/vnd.openxmlformats-officedocument.oleObject"/>
  <Default Extension="rels" ContentType="application/vnd.openxmlformats-package.relationships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embeddings/oleObject3.bin" ContentType="application/vnd.openxmlformats-officedocument.oleObject"/>
  <Default Extension="emf" ContentType="image/x-emf"/>
  <Override PartName="/ppt/tableStyles.xml" ContentType="application/vnd.openxmlformats-officedocument.presentationml.tableStyles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commentAuthors.xml" ContentType="application/vnd.openxmlformats-officedocument.presentationml.commentAuthor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embeddings/oleObject2.bin" ContentType="application/vnd.openxmlformats-officedocument.oleObject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ags/tag7.xml" ContentType="application/vnd.openxmlformats-officedocument.presentationml.tags+xml"/>
  <Override PartName="/ppt/handoutMasters/handoutMaster1.xml" ContentType="application/vnd.openxmlformats-officedocument.presentationml.handoutMaster+xml"/>
  <Default Extension="vml" ContentType="application/vnd.openxmlformats-officedocument.vmlDrawing"/>
  <Override PartName="/ppt/tags/tag5.xml" ContentType="application/vnd.openxmlformats-officedocument.presentationml.tag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9" r:id="rId4"/>
  </p:sldMasterIdLst>
  <p:notesMasterIdLst>
    <p:notesMasterId r:id="rId6"/>
  </p:notesMasterIdLst>
  <p:handoutMasterIdLst>
    <p:handoutMasterId r:id="rId7"/>
  </p:handoutMasterIdLst>
  <p:sldIdLst>
    <p:sldId id="457" r:id="rId5"/>
  </p:sldIdLst>
  <p:sldSz cx="12192000" cy="6858000"/>
  <p:notesSz cx="6794500" cy="9906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Helle Graarup Lyngby" initials="HGL" lastIdx="8" clrIdx="0">
    <p:extLst>
      <p:ext uri="{19B8F6BF-5375-455C-9EA6-DF929625EA0E}">
        <p15:presenceInfo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userId="S-1-5-21-1738030525-1541242273-316617838-12486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2" autoAdjust="0"/>
    <p:restoredTop sz="96323" autoAdjust="0"/>
  </p:normalViewPr>
  <p:slideViewPr>
    <p:cSldViewPr snapToGrid="0">
      <p:cViewPr>
        <p:scale>
          <a:sx n="120" d="100"/>
          <a:sy n="120" d="100"/>
        </p:scale>
        <p:origin x="496" y="-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66" d="100"/>
          <a:sy n="66" d="100"/>
        </p:scale>
        <p:origin x="3150" y="57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tags" Target="tags/tag1.xml"/><Relationship Id="rId1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1899" y="78621"/>
            <a:ext cx="2944283" cy="12295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746" y="78621"/>
            <a:ext cx="2944283" cy="12295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algn="r">
              <a:defRPr sz="1200"/>
            </a:lvl1pPr>
          </a:lstStyle>
          <a:p>
            <a:fld id="{38A3AD34-EEB9-4C9E-BF21-2EA80C15652E}" type="datetimeFigureOut">
              <a:rPr lang="en-US" sz="800"/>
              <a:pPr/>
              <a:t>10/24/19</a:t>
            </a:fld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1899" y="9704432"/>
            <a:ext cx="2944283" cy="12295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746" y="9704432"/>
            <a:ext cx="2944283" cy="12295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1200"/>
            </a:lvl1pPr>
          </a:lstStyle>
          <a:p>
            <a:fld id="{09B54FEB-1CC3-4ADA-BC8C-8630FE204E89}" type="slidenum">
              <a:rPr lang="en-US" sz="80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0288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1899" y="78621"/>
            <a:ext cx="2944283" cy="12295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algn="l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746" y="78621"/>
            <a:ext cx="2944283" cy="12295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algn="r">
              <a:defRPr sz="800"/>
            </a:lvl1pPr>
          </a:lstStyle>
          <a:p>
            <a:fld id="{4AAE48C0-F8CF-41BB-AD86-35BC16D02E78}" type="datetimeFigureOut">
              <a:rPr lang="en-GB" smtClean="0"/>
              <a:pPr/>
              <a:t>10/24/19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" y="579438"/>
            <a:ext cx="66579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10" tIns="45605" rIns="91210" bIns="45605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1899" y="9704432"/>
            <a:ext cx="2944283" cy="12295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l">
              <a:defRPr sz="8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746" y="9704432"/>
            <a:ext cx="2944283" cy="12295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800"/>
            </a:lvl1pPr>
          </a:lstStyle>
          <a:p>
            <a:fld id="{4B9FA167-6D91-40FB-A5E9-D55076958A4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55455" y="4581277"/>
            <a:ext cx="6086741" cy="922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6813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marR="0" indent="-17780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7188" marR="0" indent="-17938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Danske Text" panose="00000400000000000000" pitchFamily="2" charset="0"/>
      <a:buChar char="−"/>
      <a:tabLst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47675" marR="0" indent="-9048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Danske Text" panose="00000400000000000000" pitchFamily="2" charset="0"/>
      <a:buChar char="∙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627063" marR="0" indent="-92075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Danske Text" panose="00000400000000000000" pitchFamily="2" charset="0"/>
      <a:buChar char="∙"/>
      <a:tabLst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08038" marR="0" indent="-9366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Danske Text" panose="00000400000000000000" pitchFamily="2" charset="0"/>
      <a:buChar char="∙"/>
      <a:tabLst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784" y="4587151"/>
            <a:ext cx="6109495" cy="18549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ECBFB-914A-42EB-B11A-66F0D868F008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939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2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2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Page_INTER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06509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p:oleObj spid="_x0000_s15923" name="think-cell Slide" r:id="rId4" imgW="6350000" imgH="635000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4074530"/>
            <a:ext cx="11331575" cy="886397"/>
          </a:xfrm>
          <a:prstGeom prst="rect">
            <a:avLst/>
          </a:prstGeom>
        </p:spPr>
        <p:txBody>
          <a:bodyPr anchor="t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add Presentation Title – increase font size for large audience – max. two lines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800" y="5155879"/>
            <a:ext cx="11331575" cy="184666"/>
          </a:xfrm>
        </p:spPr>
        <p:txBody>
          <a:bodyPr anchor="t" anchorCtr="0"/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dirty="0" smtClean="0"/>
              <a:t>Click to add document type / audience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2000" y="6606933"/>
            <a:ext cx="2752589" cy="123111"/>
          </a:xfrm>
        </p:spPr>
        <p:txBody>
          <a:bodyPr/>
          <a:lstStyle/>
          <a:p>
            <a:fld id="{FD5A4159-1C9D-4C23-8DBB-0FD5BF49F859}" type="datetime1">
              <a:rPr lang="en-GB" smtClean="0"/>
              <a:pPr/>
              <a:t>10/24/19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8575" y="53851"/>
            <a:ext cx="4114800" cy="123111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0402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Page_EXTERN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521842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p:oleObj spid="_x0000_s17965" name="think-cell Slide" r:id="rId4" imgW="6350000" imgH="635000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5268" y="4074530"/>
            <a:ext cx="11331376" cy="886397"/>
          </a:xfrm>
          <a:prstGeom prst="rect">
            <a:avLst/>
          </a:prstGeom>
        </p:spPr>
        <p:txBody>
          <a:bodyPr anchor="t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add Presentation Title – increase font size for large audience – max. two lines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5169" y="5077820"/>
            <a:ext cx="11331575" cy="184666"/>
          </a:xfrm>
        </p:spPr>
        <p:txBody>
          <a:bodyPr anchor="t" anchorCtr="0"/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dirty="0" smtClean="0"/>
              <a:t>Click to add document type / audience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5268" y="6606934"/>
            <a:ext cx="2752589" cy="123111"/>
          </a:xfrm>
        </p:spPr>
        <p:txBody>
          <a:bodyPr/>
          <a:lstStyle/>
          <a:p>
            <a:fld id="{461D2423-DC7C-4239-9F6A-F74AADFD9F8E}" type="datetime1">
              <a:rPr lang="en-GB" smtClean="0"/>
              <a:pPr/>
              <a:t>10/24/19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8575" y="53851"/>
            <a:ext cx="4114800" cy="1231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1005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Pag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7277326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p:oleObj spid="_x0000_s19012" name="think-cell Slide" r:id="rId4" imgW="6350000" imgH="6350000" progId="">
              <p:embed/>
            </p:oleObj>
          </a:graphicData>
        </a:graphic>
      </p:graphicFrame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lIns="36000" tIns="36000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4074530"/>
            <a:ext cx="11331575" cy="886397"/>
          </a:xfrm>
          <a:prstGeom prst="rect">
            <a:avLst/>
          </a:prstGeom>
        </p:spPr>
        <p:txBody>
          <a:bodyPr anchor="t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add Presentation Title – increase font size for large audience – max. two lines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799" y="5077820"/>
            <a:ext cx="11331576" cy="184666"/>
          </a:xfrm>
        </p:spPr>
        <p:txBody>
          <a:bodyPr anchor="t" anchorCtr="0"/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dirty="0" smtClean="0"/>
              <a:t>Click to add document type / audience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8575" y="53851"/>
            <a:ext cx="4114800" cy="1231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435268" y="6606934"/>
            <a:ext cx="2752589" cy="123111"/>
          </a:xfrm>
        </p:spPr>
        <p:txBody>
          <a:bodyPr/>
          <a:lstStyle/>
          <a:p>
            <a:fld id="{461D2423-DC7C-4239-9F6A-F74AADFD9F8E}" type="datetime1">
              <a:rPr lang="en-GB" smtClean="0"/>
              <a:pPr/>
              <a:t>10/24/19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0332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0400" y="7084605"/>
            <a:ext cx="2743200" cy="123111"/>
          </a:xfrm>
        </p:spPr>
        <p:txBody>
          <a:bodyPr/>
          <a:lstStyle/>
          <a:p>
            <a:fld id="{84F482FB-B023-4CBB-8046-4D830E895C90}" type="datetime1">
              <a:rPr lang="en-GB" smtClean="0"/>
              <a:pPr/>
              <a:t>10/24/19</a:t>
            </a:fld>
            <a:endParaRPr lang="en-GB" dirty="0"/>
          </a:p>
        </p:txBody>
      </p:sp>
      <p:sp>
        <p:nvSpPr>
          <p:cNvPr id="11" name="Title 6"/>
          <p:cNvSpPr>
            <a:spLocks noGrp="1"/>
          </p:cNvSpPr>
          <p:nvPr>
            <p:ph type="title" hasCustomPrompt="1"/>
          </p:nvPr>
        </p:nvSpPr>
        <p:spPr>
          <a:xfrm>
            <a:off x="431900" y="728663"/>
            <a:ext cx="11332800" cy="332399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dirty="0" smtClean="0"/>
              <a:t>Click to add Slide Title – increase font size for large audience – max. two lines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9800" y="53851"/>
            <a:ext cx="4114800" cy="1231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1050883" y="6637710"/>
            <a:ext cx="713817" cy="123111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F008E4-3560-43CF-89A1-9929632734E7}" type="slidenum">
              <a:rPr lang="en-GB" sz="800" smtClean="0">
                <a:solidFill>
                  <a:schemeClr val="tx1"/>
                </a:solidFill>
              </a:rPr>
              <a:pPr/>
              <a:t>‹#›</a:t>
            </a:fld>
            <a:endParaRPr lang="en-GB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5260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UBTITLE placeholder 1"/>
          <p:cNvSpPr>
            <a:spLocks noGrp="1"/>
          </p:cNvSpPr>
          <p:nvPr>
            <p:ph type="body" sz="quarter" idx="43" hasCustomPrompt="1"/>
          </p:nvPr>
        </p:nvSpPr>
        <p:spPr>
          <a:xfrm>
            <a:off x="432198" y="465085"/>
            <a:ext cx="8424000" cy="18466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i="0">
                <a:solidFill>
                  <a:srgbClr val="7B8185"/>
                </a:solidFill>
                <a:latin typeface="+mn-lt"/>
              </a:defRPr>
            </a:lvl1pPr>
            <a:lvl2pPr marL="180612" indent="0">
              <a:buFontTx/>
              <a:buNone/>
              <a:defRPr/>
            </a:lvl2pPr>
            <a:lvl3pPr marL="360000" indent="0">
              <a:buFontTx/>
              <a:buNone/>
              <a:defRPr/>
            </a:lvl3pPr>
            <a:lvl4pPr marL="540000" indent="0">
              <a:buFontTx/>
              <a:buNone/>
              <a:defRPr/>
            </a:lvl4pPr>
            <a:lvl5pPr marL="720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198" y="727199"/>
            <a:ext cx="11340000" cy="68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Date Placeholder"/>
          <p:cNvSpPr>
            <a:spLocks noGrp="1"/>
          </p:cNvSpPr>
          <p:nvPr>
            <p:ph type="dt" sz="half" idx="4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4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"/>
          <p:cNvSpPr txBox="1">
            <a:spLocks/>
          </p:cNvSpPr>
          <p:nvPr userDrawn="1"/>
        </p:nvSpPr>
        <p:spPr>
          <a:xfrm>
            <a:off x="11376197" y="6649624"/>
            <a:ext cx="396000" cy="1077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F008E4-3560-43CF-89A1-9929632734E7}" type="slidenum">
              <a:rPr lang="en-GB" sz="700" smtClean="0">
                <a:solidFill>
                  <a:srgbClr val="7B8185"/>
                </a:solidFill>
              </a:rPr>
              <a:pPr/>
              <a:t>‹#›</a:t>
            </a:fld>
            <a:endParaRPr lang="en-GB" sz="700" dirty="0">
              <a:solidFill>
                <a:srgbClr val="7B8185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38575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958">
          <p15:clr>
            <a:srgbClr val="F26B43"/>
          </p15:clr>
        </p15:guide>
        <p15:guide id="2" orient="horz" pos="291">
          <p15:clr>
            <a:srgbClr val="F26B43"/>
          </p15:clr>
        </p15:guide>
        <p15:guide id="3" orient="horz" pos="4042">
          <p15:clr>
            <a:srgbClr val="F26B43"/>
          </p15:clr>
        </p15:guide>
        <p15:guide id="4" pos="271">
          <p15:clr>
            <a:srgbClr val="F26B43"/>
          </p15:clr>
        </p15:guide>
        <p15:guide id="5" pos="7416">
          <p15:clr>
            <a:srgbClr val="F26B43"/>
          </p15:clr>
        </p15:guide>
        <p15:guide id="6" orient="horz" pos="410">
          <p15:clr>
            <a:srgbClr val="F26B43"/>
          </p15:clr>
        </p15:guide>
        <p15:guide id="7" orient="horz" pos="889">
          <p15:clr>
            <a:srgbClr val="F26B43"/>
          </p15:clr>
        </p15:guide>
        <p15:guide id="8" orient="horz" pos="458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vmlDrawing" Target="../drawings/vmlDrawing1.vml"/><Relationship Id="rId8" Type="http://schemas.openxmlformats.org/officeDocument/2006/relationships/tags" Target="../tags/tag2.xml"/><Relationship Id="rId9" Type="http://schemas.openxmlformats.org/officeDocument/2006/relationships/tags" Target="../tags/tag3.xml"/><Relationship Id="rId1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6566820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p:oleObj spid="_x0000_s14914" name="think-cell Slide" r:id="rId10" imgW="6350000" imgH="6350000" progId="">
              <p:embed/>
            </p:oleObj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197" y="1520825"/>
            <a:ext cx="11331178" cy="504031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2197" y="6606933"/>
            <a:ext cx="2752589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10E7BC8F-BFD3-4858-915D-99D9576C8415}" type="datetime1">
              <a:rPr lang="en-GB" noProof="0" smtClean="0"/>
              <a:pPr/>
              <a:t>10/24/19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48575" y="53851"/>
            <a:ext cx="4114800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32197" y="730616"/>
            <a:ext cx="11331178" cy="66479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GB" noProof="0" dirty="0" smtClean="0"/>
              <a:t>Click to add Slide Title – increase font size for large audience – max. two lines</a:t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2" name="empower - DO NOT DELETE!!!" hidden="1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89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83" r:id="rId3"/>
    <p:sldLayoutId id="2147483686" r:id="rId4"/>
    <p:sldLayoutId id="2147483701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9388" algn="l" defTabSz="914400" rtl="0" eaLnBrk="1" latinLnBrk="0" hangingPunct="1">
        <a:lnSpc>
          <a:spcPct val="100000"/>
        </a:lnSpc>
        <a:spcBef>
          <a:spcPts val="0"/>
        </a:spcBef>
        <a:buFont typeface="Danske Text" panose="00000400000000000000" pitchFamily="2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90488" algn="l" defTabSz="914400" rtl="0" eaLnBrk="1" latinLnBrk="0" hangingPunct="1">
        <a:lnSpc>
          <a:spcPct val="100000"/>
        </a:lnSpc>
        <a:spcBef>
          <a:spcPts val="0"/>
        </a:spcBef>
        <a:buFont typeface="Danske Text" panose="00000400000000000000" pitchFamily="2" charset="0"/>
        <a:buChar char="∙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-92075" algn="l" defTabSz="914400" rtl="0" eaLnBrk="1" latinLnBrk="0" hangingPunct="1">
        <a:lnSpc>
          <a:spcPct val="100000"/>
        </a:lnSpc>
        <a:spcBef>
          <a:spcPts val="0"/>
        </a:spcBef>
        <a:buFont typeface="Danske Text" panose="00000400000000000000" pitchFamily="2" charset="0"/>
        <a:buChar char="∙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08038" indent="-93663" algn="l" defTabSz="914400" rtl="0" eaLnBrk="1" latinLnBrk="0" hangingPunct="1">
        <a:lnSpc>
          <a:spcPct val="100000"/>
        </a:lnSpc>
        <a:spcBef>
          <a:spcPts val="0"/>
        </a:spcBef>
        <a:buFont typeface="Danske Text" panose="00000400000000000000" pitchFamily="2" charset="0"/>
        <a:buChar char="∙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0" orient="horz" pos="327" userDrawn="1">
          <p15:clr>
            <a:srgbClr val="F26B43"/>
          </p15:clr>
        </p15:guide>
        <p15:guide id="1" pos="272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orient="horz" pos="1131" userDrawn="1">
          <p15:clr>
            <a:srgbClr val="F26B43"/>
          </p15:clr>
        </p15:guide>
        <p15:guide id="5" orient="horz" pos="879" userDrawn="1">
          <p15:clr>
            <a:srgbClr val="F26B43"/>
          </p15:clr>
        </p15:guide>
        <p15:guide id="6" orient="horz" pos="459" userDrawn="1">
          <p15:clr>
            <a:srgbClr val="F26B43"/>
          </p15:clr>
        </p15:guide>
        <p15:guide id="7" orient="horz" pos="958" userDrawn="1">
          <p15:clr>
            <a:srgbClr val="F26B43"/>
          </p15:clr>
        </p15:guide>
        <p15:guide id="8" pos="74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4" Type="http://schemas.openxmlformats.org/officeDocument/2006/relationships/notesSlide" Target="../notesSlides/notesSlide1.xml"/><Relationship Id="rId5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2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256229" y="5637510"/>
            <a:ext cx="3939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latin typeface="+mj-lt"/>
              </a:rPr>
              <a:t>4</a:t>
            </a:r>
            <a:r>
              <a:rPr lang="en-US" sz="1200" baseline="30000" dirty="0" smtClean="0">
                <a:latin typeface="+mj-lt"/>
              </a:rPr>
              <a:t>th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56229" y="4440546"/>
            <a:ext cx="3939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latin typeface="+mj-lt"/>
              </a:rPr>
              <a:t>3</a:t>
            </a:r>
            <a:r>
              <a:rPr lang="en-US" sz="1200" baseline="30000" dirty="0" smtClean="0">
                <a:latin typeface="+mj-lt"/>
              </a:rPr>
              <a:t>rd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56229" y="3181478"/>
            <a:ext cx="3939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latin typeface="+mj-lt"/>
              </a:rPr>
              <a:t>2</a:t>
            </a:r>
            <a:r>
              <a:rPr lang="en-US" sz="1200" baseline="30000" dirty="0" smtClean="0">
                <a:latin typeface="+mj-lt"/>
              </a:rPr>
              <a:t>nd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56229" y="2029240"/>
            <a:ext cx="3939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latin typeface="+mj-lt"/>
              </a:rPr>
              <a:t>1</a:t>
            </a:r>
            <a:r>
              <a:rPr lang="en-US" sz="1200" baseline="30000" dirty="0" smtClean="0">
                <a:latin typeface="+mj-lt"/>
              </a:rPr>
              <a:t>st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783669" y="6617543"/>
            <a:ext cx="4258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latin typeface="+mj-lt"/>
              </a:rPr>
              <a:t>Time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30835" y="6402838"/>
            <a:ext cx="49855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2015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01879" y="6402838"/>
            <a:ext cx="49855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2016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00631" y="6402838"/>
            <a:ext cx="49855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2017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80911" y="6402838"/>
            <a:ext cx="49855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2018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179663" y="6402838"/>
            <a:ext cx="49855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2019</a:t>
            </a:r>
            <a:endParaRPr lang="en-GB" sz="1200" dirty="0" err="1" smtClean="0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43589" y="6411890"/>
            <a:ext cx="49855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2020</a:t>
            </a:r>
            <a:endParaRPr lang="en-GB" sz="1200" dirty="0" err="1" smtClean="0">
              <a:latin typeface="+mj-lt"/>
            </a:endParaRP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p:oleObj spid="_x0000_s43015" name="think-cell Slide" r:id="rId5" imgW="6350000" imgH="6350000" progId="">
              <p:embed/>
            </p:oleObj>
          </a:graphicData>
        </a:graphic>
      </p:graphicFrame>
      <p:sp>
        <p:nvSpPr>
          <p:cNvPr id="138" name="Rectangle 137"/>
          <p:cNvSpPr/>
          <p:nvPr/>
        </p:nvSpPr>
        <p:spPr>
          <a:xfrm>
            <a:off x="6390615" y="1491087"/>
            <a:ext cx="5553465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900"/>
              </a:spcAft>
            </a:pPr>
            <a:r>
              <a:rPr lang="en-US" sz="1100" b="1" dirty="0" smtClean="0">
                <a:solidFill>
                  <a:srgbClr val="000000"/>
                </a:solidFill>
              </a:rPr>
              <a:t>IT </a:t>
            </a:r>
            <a:r>
              <a:rPr lang="en-US" sz="1100" b="1" dirty="0" smtClean="0">
                <a:solidFill>
                  <a:srgbClr val="000000"/>
                </a:solidFill>
              </a:rPr>
              <a:t>Availability (Project Owner: John Smith)</a:t>
            </a:r>
            <a:endParaRPr lang="en-US" sz="1100" dirty="0" smtClean="0">
              <a:solidFill>
                <a:srgbClr val="000000"/>
              </a:solidFill>
            </a:endParaRPr>
          </a:p>
          <a:p>
            <a:pPr algn="just">
              <a:spcAft>
                <a:spcPts val="300"/>
              </a:spcAft>
            </a:pPr>
            <a:r>
              <a:rPr lang="en-US" sz="1000" dirty="0"/>
              <a:t>Service Desk, Enterprise Command </a:t>
            </a:r>
            <a:r>
              <a:rPr lang="en-US" sz="1000" dirty="0" smtClean="0"/>
              <a:t>Centre (ECC) and </a:t>
            </a:r>
            <a:r>
              <a:rPr lang="en-US" sz="1000" dirty="0"/>
              <a:t>Situation </a:t>
            </a:r>
            <a:r>
              <a:rPr lang="en-US" sz="1000" dirty="0" smtClean="0"/>
              <a:t>Management (SIMA) in-sourced and rapid improvement of service levels delivered</a:t>
            </a:r>
          </a:p>
          <a:p>
            <a:pPr algn="just">
              <a:spcAft>
                <a:spcPts val="300"/>
              </a:spcAft>
            </a:pPr>
            <a:r>
              <a:rPr lang="en-US" sz="1000" dirty="0" smtClean="0"/>
              <a:t>ECC implemented with 24x7 capabilities; Servicenow implemented as production IT platform</a:t>
            </a:r>
          </a:p>
          <a:p>
            <a:pPr algn="just">
              <a:spcAft>
                <a:spcPts val="300"/>
              </a:spcAft>
            </a:pPr>
            <a:r>
              <a:rPr lang="en-US" sz="1000" dirty="0" smtClean="0"/>
              <a:t>Customer Impact Availability (CIA) improved by </a:t>
            </a:r>
            <a:r>
              <a:rPr lang="en-US" sz="1000" b="1" dirty="0" smtClean="0"/>
              <a:t>86%</a:t>
            </a:r>
            <a:r>
              <a:rPr lang="en-US" sz="1000" dirty="0" smtClean="0"/>
              <a:t> with</a:t>
            </a:r>
            <a:r>
              <a:rPr lang="en-US" sz="1000" b="1" dirty="0" smtClean="0"/>
              <a:t> 80% </a:t>
            </a:r>
            <a:r>
              <a:rPr lang="en-US" sz="1000" dirty="0" smtClean="0"/>
              <a:t> fewer major incidents year-on-year – key initiatives such as Full Service Monitoring paying dividends</a:t>
            </a:r>
            <a:endParaRPr lang="en-US" sz="1000" b="1" dirty="0" smtClean="0"/>
          </a:p>
          <a:p>
            <a:pPr algn="just">
              <a:spcAft>
                <a:spcPts val="300"/>
              </a:spcAft>
            </a:pPr>
            <a:r>
              <a:rPr lang="en-US" sz="1000" dirty="0" smtClean="0"/>
              <a:t>Mainframe in-sourced; 24x7 Mainframe Operations Centre established with accompanying 2</a:t>
            </a:r>
            <a:r>
              <a:rPr lang="en-US" sz="1000" baseline="30000" dirty="0" smtClean="0"/>
              <a:t>nd</a:t>
            </a:r>
            <a:r>
              <a:rPr lang="en-US" sz="1000" dirty="0" smtClean="0"/>
              <a:t>/ 3</a:t>
            </a:r>
            <a:r>
              <a:rPr lang="en-US" sz="1000" baseline="30000" dirty="0" smtClean="0"/>
              <a:t>rd</a:t>
            </a:r>
            <a:r>
              <a:rPr lang="en-US" sz="1000" dirty="0" smtClean="0"/>
              <a:t> line teams; major incident volumes down over </a:t>
            </a:r>
            <a:r>
              <a:rPr lang="en-US" sz="1000" b="1" dirty="0" smtClean="0"/>
              <a:t>90%</a:t>
            </a:r>
            <a:r>
              <a:rPr lang="en-US" sz="1000" dirty="0" smtClean="0"/>
              <a:t> in 2 years</a:t>
            </a:r>
          </a:p>
          <a:p>
            <a:pPr algn="just">
              <a:spcAft>
                <a:spcPts val="300"/>
              </a:spcAft>
            </a:pPr>
            <a:r>
              <a:rPr lang="en-US" sz="1000" dirty="0" smtClean="0"/>
              <a:t>99,9% CIA achieved for first time</a:t>
            </a:r>
          </a:p>
          <a:p>
            <a:pPr algn="just">
              <a:spcAft>
                <a:spcPts val="600"/>
              </a:spcAft>
            </a:pPr>
            <a:r>
              <a:rPr lang="en-US" sz="1000" dirty="0" smtClean="0"/>
              <a:t>99,9% CIA achieved in repeated performance. Consistent delivery now typical.</a:t>
            </a:r>
          </a:p>
        </p:txBody>
      </p:sp>
      <p:sp>
        <p:nvSpPr>
          <p:cNvPr id="188" name="5-Point Star 187"/>
          <p:cNvSpPr/>
          <p:nvPr/>
        </p:nvSpPr>
        <p:spPr>
          <a:xfrm>
            <a:off x="6083786" y="5548990"/>
            <a:ext cx="324000" cy="288000"/>
          </a:xfrm>
          <a:prstGeom prst="star5">
            <a:avLst/>
          </a:prstGeom>
          <a:solidFill>
            <a:srgbClr val="7B8185"/>
          </a:solidFill>
          <a:ln w="9525">
            <a:solidFill>
              <a:srgbClr val="7B8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T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95" name="5-Point Star 194"/>
          <p:cNvSpPr>
            <a:spLocks noChangeAspect="1"/>
          </p:cNvSpPr>
          <p:nvPr/>
        </p:nvSpPr>
        <p:spPr>
          <a:xfrm>
            <a:off x="6083786" y="3891890"/>
            <a:ext cx="252000" cy="252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1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6420331" y="1742823"/>
            <a:ext cx="5254227" cy="1"/>
          </a:xfrm>
          <a:prstGeom prst="line">
            <a:avLst/>
          </a:prstGeom>
          <a:ln w="6350" cap="sq">
            <a:solidFill>
              <a:srgbClr val="00597B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420331" y="3856360"/>
            <a:ext cx="5254227" cy="1"/>
          </a:xfrm>
          <a:prstGeom prst="line">
            <a:avLst/>
          </a:prstGeom>
          <a:ln w="6350" cap="sq">
            <a:solidFill>
              <a:srgbClr val="00597B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6390616" y="3615302"/>
            <a:ext cx="5553464" cy="1813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00"/>
              </a:spcAft>
            </a:pPr>
            <a:r>
              <a:rPr lang="en-US" sz="1100" b="1" dirty="0" smtClean="0">
                <a:solidFill>
                  <a:srgbClr val="000000"/>
                </a:solidFill>
              </a:rPr>
              <a:t>IT Resilience &amp; </a:t>
            </a:r>
            <a:r>
              <a:rPr lang="en-US" sz="1100" b="1" dirty="0" smtClean="0">
                <a:solidFill>
                  <a:srgbClr val="000000"/>
                </a:solidFill>
              </a:rPr>
              <a:t>Recoverability (Project Owner: Jane Doe)</a:t>
            </a:r>
          </a:p>
          <a:p>
            <a:pPr algn="just">
              <a:spcAft>
                <a:spcPts val="300"/>
              </a:spcAft>
            </a:pPr>
            <a:r>
              <a:rPr lang="en-US" sz="1000" dirty="0"/>
              <a:t>N</a:t>
            </a:r>
            <a:r>
              <a:rPr lang="en-US" sz="1000" dirty="0" smtClean="0"/>
              <a:t>ew </a:t>
            </a:r>
            <a:r>
              <a:rPr lang="en-US" sz="1000" dirty="0"/>
              <a:t>data centers </a:t>
            </a:r>
            <a:r>
              <a:rPr lang="en-US" sz="1000" dirty="0" smtClean="0"/>
              <a:t>commissioned, service </a:t>
            </a:r>
            <a:r>
              <a:rPr lang="en-US" sz="1000" dirty="0"/>
              <a:t>migration </a:t>
            </a:r>
            <a:r>
              <a:rPr lang="en-US" sz="1000" dirty="0" smtClean="0"/>
              <a:t>started; improving performance levels.</a:t>
            </a:r>
            <a:endParaRPr lang="en-US" sz="1000" b="1" dirty="0"/>
          </a:p>
          <a:p>
            <a:pPr algn="just">
              <a:spcAft>
                <a:spcPts val="300"/>
              </a:spcAft>
            </a:pPr>
            <a:r>
              <a:rPr lang="en-US" sz="1000" dirty="0">
                <a:solidFill>
                  <a:srgbClr val="000000"/>
                </a:solidFill>
              </a:rPr>
              <a:t>Critical learnings </a:t>
            </a:r>
            <a:r>
              <a:rPr lang="en-US" sz="1000" dirty="0" smtClean="0">
                <a:solidFill>
                  <a:srgbClr val="000000"/>
                </a:solidFill>
              </a:rPr>
              <a:t>identified from major incidents; all priority resilience work completed in legacy data centres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  <a:r>
              <a:rPr lang="en-US" sz="1000" dirty="0" smtClean="0">
                <a:solidFill>
                  <a:srgbClr val="000000"/>
                </a:solidFill>
              </a:rPr>
              <a:t>and recovery from key scenarios proven.</a:t>
            </a:r>
            <a:endParaRPr lang="en-US" sz="1000" dirty="0">
              <a:solidFill>
                <a:srgbClr val="000000"/>
              </a:solidFill>
            </a:endParaRPr>
          </a:p>
          <a:p>
            <a:pPr algn="just">
              <a:spcAft>
                <a:spcPts val="300"/>
              </a:spcAft>
            </a:pPr>
            <a:r>
              <a:rPr lang="en-US" sz="1000" dirty="0" smtClean="0"/>
              <a:t>Mainframe </a:t>
            </a:r>
            <a:r>
              <a:rPr lang="en-US" sz="1000" dirty="0"/>
              <a:t>fully migrated to our new </a:t>
            </a:r>
            <a:r>
              <a:rPr lang="en-US" sz="1000" dirty="0" smtClean="0"/>
              <a:t>DCs with </a:t>
            </a:r>
            <a:r>
              <a:rPr lang="en-US" sz="1000" dirty="0"/>
              <a:t>zero customer </a:t>
            </a:r>
            <a:r>
              <a:rPr lang="en-US" sz="1000" dirty="0" smtClean="0"/>
              <a:t>impact</a:t>
            </a:r>
          </a:p>
          <a:p>
            <a:pPr algn="just">
              <a:spcAft>
                <a:spcPts val="400"/>
              </a:spcAft>
            </a:pPr>
            <a:r>
              <a:rPr lang="en-US" sz="1000" dirty="0" smtClean="0"/>
              <a:t>Full failover testing on new DCs to prove recoverability from a major incident or disaster</a:t>
            </a:r>
          </a:p>
          <a:p>
            <a:pPr algn="just">
              <a:spcAft>
                <a:spcPts val="400"/>
              </a:spcAft>
            </a:pPr>
            <a:r>
              <a:rPr lang="en-US" sz="1000" dirty="0" smtClean="0"/>
              <a:t>All applications running from our own new datacenters, free of legacy infrastructure  issues and minimal tech debt. Elimination of all environmental </a:t>
            </a:r>
            <a:r>
              <a:rPr lang="en-US" sz="1000" dirty="0" err="1" smtClean="0"/>
              <a:t>obsolesence</a:t>
            </a:r>
            <a:r>
              <a:rPr lang="en-US" sz="1000" dirty="0" smtClean="0"/>
              <a:t>.</a:t>
            </a:r>
          </a:p>
          <a:p>
            <a:pPr algn="just">
              <a:spcAft>
                <a:spcPts val="400"/>
              </a:spcAft>
            </a:pPr>
            <a:endParaRPr lang="en-US" sz="1000" dirty="0" smtClean="0"/>
          </a:p>
        </p:txBody>
      </p:sp>
      <p:sp>
        <p:nvSpPr>
          <p:cNvPr id="139" name="5-Point Star 138"/>
          <p:cNvSpPr>
            <a:spLocks noChangeAspect="1"/>
          </p:cNvSpPr>
          <p:nvPr/>
        </p:nvSpPr>
        <p:spPr>
          <a:xfrm>
            <a:off x="6083786" y="4131513"/>
            <a:ext cx="252000" cy="252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2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47" name="5-Point Star 146"/>
          <p:cNvSpPr>
            <a:spLocks noChangeAspect="1"/>
          </p:cNvSpPr>
          <p:nvPr/>
        </p:nvSpPr>
        <p:spPr>
          <a:xfrm>
            <a:off x="6083786" y="4388070"/>
            <a:ext cx="252000" cy="252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3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90616" y="5164615"/>
            <a:ext cx="5553464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00"/>
              </a:spcAft>
            </a:pPr>
            <a:r>
              <a:rPr lang="en-GB" sz="1100" b="1" dirty="0" smtClean="0"/>
              <a:t>On </a:t>
            </a:r>
            <a:r>
              <a:rPr lang="en-GB" sz="1100" b="1" dirty="0"/>
              <a:t>track to</a:t>
            </a:r>
            <a:r>
              <a:rPr lang="en-GB" sz="1100" b="1" dirty="0" smtClean="0"/>
              <a:t> deliver sustainably </a:t>
            </a:r>
            <a:r>
              <a:rPr lang="en-GB" sz="1100" b="1" dirty="0"/>
              <a:t>1</a:t>
            </a:r>
            <a:r>
              <a:rPr lang="en-GB" sz="1100" b="1" baseline="30000" dirty="0"/>
              <a:t>st</a:t>
            </a:r>
            <a:r>
              <a:rPr lang="en-GB" sz="1100" b="1" dirty="0"/>
              <a:t> </a:t>
            </a:r>
            <a:r>
              <a:rPr lang="en-GB" sz="1100" b="1" dirty="0" smtClean="0"/>
              <a:t>quartile performance and capability</a:t>
            </a:r>
            <a:endParaRPr lang="en-US" sz="1100" b="1" dirty="0" smtClean="0"/>
          </a:p>
          <a:p>
            <a:pPr algn="just">
              <a:spcAft>
                <a:spcPts val="300"/>
              </a:spcAft>
            </a:pPr>
            <a:r>
              <a:rPr lang="en-US" sz="1000" dirty="0"/>
              <a:t>Improved governance and further best practice standardization and adoption (e.g. KepnerTregoe, IT4IT) will allow us to realize the full benefits of top-tier technology and capable workforce. Completion of the following milestones will propel us to 1st quartile:</a:t>
            </a:r>
            <a:endParaRPr lang="en-US" sz="1000" dirty="0" smtClean="0"/>
          </a:p>
          <a:p>
            <a:pPr algn="just">
              <a:spcAft>
                <a:spcPts val="400"/>
              </a:spcAft>
            </a:pPr>
            <a:r>
              <a:rPr lang="en-US" sz="1000" dirty="0" smtClean="0"/>
              <a:t>Completion </a:t>
            </a:r>
            <a:r>
              <a:rPr lang="en-US" sz="1000" dirty="0"/>
              <a:t>of</a:t>
            </a:r>
            <a:r>
              <a:rPr lang="en-US" sz="1000" dirty="0" smtClean="0"/>
              <a:t> full API </a:t>
            </a:r>
            <a:r>
              <a:rPr lang="en-US" sz="1000" dirty="0"/>
              <a:t>enablement; confirmation of </a:t>
            </a:r>
            <a:r>
              <a:rPr lang="en-US" sz="1000" dirty="0" smtClean="0"/>
              <a:t>sustained KPI performance (6 months of consistent performance</a:t>
            </a:r>
            <a:endParaRPr lang="en-US" sz="1000" dirty="0"/>
          </a:p>
        </p:txBody>
      </p:sp>
      <p:cxnSp>
        <p:nvCxnSpPr>
          <p:cNvPr id="166" name="Straight Connector 165"/>
          <p:cNvCxnSpPr/>
          <p:nvPr/>
        </p:nvCxnSpPr>
        <p:spPr>
          <a:xfrm>
            <a:off x="6420331" y="5397064"/>
            <a:ext cx="5254227" cy="1"/>
          </a:xfrm>
          <a:prstGeom prst="line">
            <a:avLst/>
          </a:prstGeom>
          <a:ln w="6350" cap="sq">
            <a:solidFill>
              <a:srgbClr val="00597B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38042" y="1519404"/>
            <a:ext cx="5167411" cy="4825598"/>
          </a:xfrm>
          <a:prstGeom prst="rect">
            <a:avLst/>
          </a:prstGeom>
          <a:gradFill flip="none" rotWithShape="1">
            <a:gsLst>
              <a:gs pos="0">
                <a:srgbClr val="09B89D"/>
              </a:gs>
              <a:gs pos="60000">
                <a:srgbClr val="FFE17F"/>
              </a:gs>
              <a:gs pos="100000">
                <a:srgbClr val="E65A6D"/>
              </a:gs>
            </a:gsLst>
            <a:lin ang="5400000" scaled="1"/>
            <a:tileRect/>
          </a:gradFill>
          <a:ln w="15875" cap="rnd"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48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en-GB" sz="1400" dirty="0" smtClean="0">
              <a:solidFill>
                <a:srgbClr val="3A4344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539542" y="5202411"/>
            <a:ext cx="5167411" cy="0"/>
          </a:xfrm>
          <a:prstGeom prst="line">
            <a:avLst/>
          </a:prstGeom>
          <a:ln w="9525" cap="sq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39542" y="3871671"/>
            <a:ext cx="5167411" cy="0"/>
          </a:xfrm>
          <a:prstGeom prst="line">
            <a:avLst/>
          </a:prstGeom>
          <a:ln w="9525" cap="sq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39542" y="2612067"/>
            <a:ext cx="5167411" cy="0"/>
          </a:xfrm>
          <a:prstGeom prst="line">
            <a:avLst/>
          </a:prstGeom>
          <a:ln w="9525" cap="sq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1283893" y="1514683"/>
            <a:ext cx="922" cy="4830319"/>
          </a:xfrm>
          <a:prstGeom prst="line">
            <a:avLst/>
          </a:prstGeom>
          <a:ln w="9525" cap="sq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2180969" y="1519307"/>
            <a:ext cx="922" cy="4830319"/>
          </a:xfrm>
          <a:prstGeom prst="line">
            <a:avLst/>
          </a:prstGeom>
          <a:ln w="9525" cap="sq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 flipV="1">
            <a:off x="3078045" y="1514683"/>
            <a:ext cx="922" cy="4830319"/>
          </a:xfrm>
          <a:prstGeom prst="line">
            <a:avLst/>
          </a:prstGeom>
          <a:ln w="9525" cap="sq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3975121" y="1519307"/>
            <a:ext cx="922" cy="4830319"/>
          </a:xfrm>
          <a:prstGeom prst="line">
            <a:avLst/>
          </a:prstGeom>
          <a:ln w="9525" cap="sq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4872196" y="1519307"/>
            <a:ext cx="922" cy="4830319"/>
          </a:xfrm>
          <a:prstGeom prst="line">
            <a:avLst/>
          </a:prstGeom>
          <a:ln w="9525" cap="sq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528525" y="1514683"/>
            <a:ext cx="0" cy="4830319"/>
          </a:xfrm>
          <a:prstGeom prst="straightConnector1">
            <a:avLst/>
          </a:prstGeom>
          <a:ln w="9525" cap="sq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39541" y="6345002"/>
            <a:ext cx="5167411" cy="0"/>
          </a:xfrm>
          <a:prstGeom prst="straightConnector1">
            <a:avLst/>
          </a:prstGeom>
          <a:ln w="9525" cap="sq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 flipV="1">
            <a:off x="4641386" y="2136903"/>
            <a:ext cx="433" cy="4212000"/>
          </a:xfrm>
          <a:prstGeom prst="line">
            <a:avLst/>
          </a:prstGeom>
          <a:ln w="12700" cap="sq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4266027" y="2004197"/>
            <a:ext cx="57642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i="1" dirty="0" smtClean="0"/>
              <a:t>Present</a:t>
            </a:r>
            <a:endParaRPr lang="en-GB" sz="1200" i="1" dirty="0" err="1" smtClean="0"/>
          </a:p>
        </p:txBody>
      </p:sp>
      <p:cxnSp>
        <p:nvCxnSpPr>
          <p:cNvPr id="122" name="Straight Connector 121"/>
          <p:cNvCxnSpPr/>
          <p:nvPr/>
        </p:nvCxnSpPr>
        <p:spPr>
          <a:xfrm flipV="1">
            <a:off x="1926475" y="4492414"/>
            <a:ext cx="1034702" cy="1129652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538042" y="5628398"/>
            <a:ext cx="1369461" cy="485738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 rot="19596484">
            <a:off x="1250632" y="5573824"/>
            <a:ext cx="213287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7030A0"/>
                </a:solidFill>
              </a:rPr>
              <a:t>IT Resilience &amp; Recoverability</a:t>
            </a:r>
            <a:endParaRPr lang="en-GB" sz="1200" dirty="0" err="1" smtClean="0">
              <a:solidFill>
                <a:srgbClr val="7030A0"/>
              </a:solidFill>
            </a:endParaRPr>
          </a:p>
        </p:txBody>
      </p:sp>
      <p:cxnSp>
        <p:nvCxnSpPr>
          <p:cNvPr id="154" name="Straight Connector 153"/>
          <p:cNvCxnSpPr/>
          <p:nvPr/>
        </p:nvCxnSpPr>
        <p:spPr>
          <a:xfrm flipV="1">
            <a:off x="538041" y="4737659"/>
            <a:ext cx="257216" cy="1376477"/>
          </a:xfrm>
          <a:prstGeom prst="line">
            <a:avLst/>
          </a:prstGeom>
          <a:ln w="1905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 rot="19670919">
            <a:off x="982028" y="3897880"/>
            <a:ext cx="98593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3755"/>
                </a:solidFill>
              </a:rPr>
              <a:t>IT Availability</a:t>
            </a:r>
            <a:endParaRPr lang="en-GB" sz="1200" dirty="0" err="1" smtClean="0">
              <a:solidFill>
                <a:srgbClr val="003755"/>
              </a:solidFill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768535" y="4512559"/>
            <a:ext cx="391991" cy="271674"/>
          </a:xfrm>
          <a:prstGeom prst="line">
            <a:avLst/>
          </a:prstGeom>
          <a:ln w="1905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2111532" y="2885637"/>
            <a:ext cx="735884" cy="1043401"/>
          </a:xfrm>
          <a:prstGeom prst="line">
            <a:avLst/>
          </a:prstGeom>
          <a:ln w="1905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4081953" y="2297673"/>
            <a:ext cx="976074" cy="208516"/>
          </a:xfrm>
          <a:prstGeom prst="line">
            <a:avLst/>
          </a:prstGeom>
          <a:ln w="19050" cap="sq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2941786" y="3330740"/>
            <a:ext cx="871315" cy="1154754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4224770" y="2834035"/>
            <a:ext cx="415876" cy="193173"/>
          </a:xfrm>
          <a:prstGeom prst="line">
            <a:avLst/>
          </a:prstGeom>
          <a:ln w="19050" cap="sq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856932" y="2664228"/>
            <a:ext cx="383134" cy="205791"/>
          </a:xfrm>
          <a:prstGeom prst="line">
            <a:avLst/>
          </a:prstGeom>
          <a:ln w="1905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1187576" y="3919111"/>
            <a:ext cx="953307" cy="582374"/>
          </a:xfrm>
          <a:prstGeom prst="line">
            <a:avLst/>
          </a:prstGeom>
          <a:ln w="1905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3249013" y="2551550"/>
            <a:ext cx="719552" cy="139032"/>
          </a:xfrm>
          <a:prstGeom prst="line">
            <a:avLst/>
          </a:prstGeom>
          <a:ln w="1905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5-Point Star 136"/>
          <p:cNvSpPr/>
          <p:nvPr/>
        </p:nvSpPr>
        <p:spPr>
          <a:xfrm>
            <a:off x="1748485" y="5461389"/>
            <a:ext cx="324000" cy="288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1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40" name="5-Point Star 139"/>
          <p:cNvSpPr/>
          <p:nvPr/>
        </p:nvSpPr>
        <p:spPr>
          <a:xfrm>
            <a:off x="2797747" y="4312752"/>
            <a:ext cx="324000" cy="288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2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5045780" y="1982713"/>
            <a:ext cx="53570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Target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3803678" y="3046771"/>
            <a:ext cx="396564" cy="241429"/>
          </a:xfrm>
          <a:prstGeom prst="line">
            <a:avLst/>
          </a:prstGeom>
          <a:ln w="19050" cap="sq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4640646" y="2297672"/>
            <a:ext cx="433928" cy="532534"/>
          </a:xfrm>
          <a:prstGeom prst="line">
            <a:avLst/>
          </a:prstGeom>
          <a:ln w="19050" cap="sq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5-Point Star 124"/>
          <p:cNvSpPr/>
          <p:nvPr/>
        </p:nvSpPr>
        <p:spPr>
          <a:xfrm>
            <a:off x="3641678" y="3140434"/>
            <a:ext cx="324000" cy="288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3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18" name="5-Point Star 117"/>
          <p:cNvSpPr/>
          <p:nvPr/>
        </p:nvSpPr>
        <p:spPr>
          <a:xfrm>
            <a:off x="4462113" y="2666627"/>
            <a:ext cx="324000" cy="288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00" b="1" dirty="0" smtClean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341369" y="2740307"/>
            <a:ext cx="53570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b="1" dirty="0"/>
              <a:t>4</a:t>
            </a:r>
            <a:endParaRPr lang="en-GB" sz="1000" b="1" dirty="0" smtClean="0"/>
          </a:p>
        </p:txBody>
      </p:sp>
      <p:sp>
        <p:nvSpPr>
          <p:cNvPr id="90" name="5-Point Star 89"/>
          <p:cNvSpPr/>
          <p:nvPr/>
        </p:nvSpPr>
        <p:spPr>
          <a:xfrm>
            <a:off x="4783112" y="2294508"/>
            <a:ext cx="324000" cy="288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77257" y="2392754"/>
            <a:ext cx="53570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b="1" dirty="0" smtClean="0"/>
              <a:t>5</a:t>
            </a:r>
          </a:p>
        </p:txBody>
      </p:sp>
      <p:cxnSp>
        <p:nvCxnSpPr>
          <p:cNvPr id="142" name="Straight Connector 141"/>
          <p:cNvCxnSpPr/>
          <p:nvPr/>
        </p:nvCxnSpPr>
        <p:spPr>
          <a:xfrm>
            <a:off x="538042" y="3190498"/>
            <a:ext cx="5167411" cy="0"/>
          </a:xfrm>
          <a:prstGeom prst="line">
            <a:avLst/>
          </a:prstGeom>
          <a:ln w="19050" cap="sq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514592" y="3009311"/>
            <a:ext cx="148431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50" dirty="0" smtClean="0"/>
              <a:t>Acceptable level of risk</a:t>
            </a:r>
            <a:endParaRPr lang="en-GB" sz="1200" dirty="0" err="1" smtClean="0"/>
          </a:p>
        </p:txBody>
      </p:sp>
      <p:sp>
        <p:nvSpPr>
          <p:cNvPr id="87" name="TextBox 86"/>
          <p:cNvSpPr txBox="1"/>
          <p:nvPr/>
        </p:nvSpPr>
        <p:spPr>
          <a:xfrm>
            <a:off x="4524139" y="2959349"/>
            <a:ext cx="33821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Q4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59332" y="3516598"/>
            <a:ext cx="5167411" cy="0"/>
          </a:xfrm>
          <a:prstGeom prst="line">
            <a:avLst/>
          </a:prstGeom>
          <a:ln w="19050" cap="sq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579551" y="3335428"/>
            <a:ext cx="254219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 smtClean="0"/>
              <a:t>Top Peers median</a:t>
            </a:r>
            <a:endParaRPr lang="en-GB" sz="1200" dirty="0" smtClean="0"/>
          </a:p>
        </p:txBody>
      </p:sp>
      <p:sp>
        <p:nvSpPr>
          <p:cNvPr id="170" name="5-Point Star 169"/>
          <p:cNvSpPr>
            <a:spLocks noChangeAspect="1"/>
          </p:cNvSpPr>
          <p:nvPr/>
        </p:nvSpPr>
        <p:spPr>
          <a:xfrm>
            <a:off x="6092749" y="4602314"/>
            <a:ext cx="252000" cy="252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4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80" name="5-Point Star 179"/>
          <p:cNvSpPr>
            <a:spLocks noChangeAspect="1"/>
          </p:cNvSpPr>
          <p:nvPr/>
        </p:nvSpPr>
        <p:spPr>
          <a:xfrm>
            <a:off x="6083786" y="2103867"/>
            <a:ext cx="252000" cy="252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2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85" name="5-Point Star 184"/>
          <p:cNvSpPr>
            <a:spLocks noChangeAspect="1"/>
          </p:cNvSpPr>
          <p:nvPr/>
        </p:nvSpPr>
        <p:spPr>
          <a:xfrm>
            <a:off x="6083786" y="2385237"/>
            <a:ext cx="252000" cy="252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3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97" name="5-Point Star 196"/>
          <p:cNvSpPr>
            <a:spLocks noChangeAspect="1"/>
          </p:cNvSpPr>
          <p:nvPr/>
        </p:nvSpPr>
        <p:spPr>
          <a:xfrm>
            <a:off x="6083786" y="3153145"/>
            <a:ext cx="252000" cy="252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6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92" name="5-Point Star 91"/>
          <p:cNvSpPr>
            <a:spLocks noChangeAspect="1"/>
          </p:cNvSpPr>
          <p:nvPr/>
        </p:nvSpPr>
        <p:spPr>
          <a:xfrm>
            <a:off x="6083786" y="1822497"/>
            <a:ext cx="252000" cy="252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1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21" name="5-Point Star 120"/>
          <p:cNvSpPr>
            <a:spLocks noChangeAspect="1"/>
          </p:cNvSpPr>
          <p:nvPr/>
        </p:nvSpPr>
        <p:spPr>
          <a:xfrm>
            <a:off x="6083786" y="2675074"/>
            <a:ext cx="252000" cy="252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4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33" name="5-Point Star 132"/>
          <p:cNvSpPr>
            <a:spLocks noChangeAspect="1"/>
          </p:cNvSpPr>
          <p:nvPr/>
        </p:nvSpPr>
        <p:spPr>
          <a:xfrm>
            <a:off x="6083786" y="2939510"/>
            <a:ext cx="252000" cy="252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5</a:t>
            </a:r>
            <a:endParaRPr lang="en-GB" sz="900" b="1" dirty="0" smtClean="0">
              <a:solidFill>
                <a:schemeClr val="tx1"/>
              </a:solidFill>
            </a:endParaRPr>
          </a:p>
        </p:txBody>
      </p:sp>
      <p:sp>
        <p:nvSpPr>
          <p:cNvPr id="179" name="5-Point Star 178"/>
          <p:cNvSpPr/>
          <p:nvPr/>
        </p:nvSpPr>
        <p:spPr>
          <a:xfrm>
            <a:off x="635194" y="4556791"/>
            <a:ext cx="324000" cy="288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86" name="5-Point Star 185"/>
          <p:cNvSpPr/>
          <p:nvPr/>
        </p:nvSpPr>
        <p:spPr>
          <a:xfrm>
            <a:off x="2555351" y="2906821"/>
            <a:ext cx="324000" cy="288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4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15" name="5-Point Star 114"/>
          <p:cNvSpPr/>
          <p:nvPr/>
        </p:nvSpPr>
        <p:spPr>
          <a:xfrm>
            <a:off x="994748" y="4341490"/>
            <a:ext cx="324000" cy="288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2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16" name="5-Point Star 115"/>
          <p:cNvSpPr/>
          <p:nvPr/>
        </p:nvSpPr>
        <p:spPr>
          <a:xfrm>
            <a:off x="1964001" y="3749014"/>
            <a:ext cx="324000" cy="288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3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32" name="5-Point Star 131"/>
          <p:cNvSpPr/>
          <p:nvPr/>
        </p:nvSpPr>
        <p:spPr>
          <a:xfrm>
            <a:off x="3059073" y="2510884"/>
            <a:ext cx="324000" cy="288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5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29" name="5-Point Star 128"/>
          <p:cNvSpPr/>
          <p:nvPr/>
        </p:nvSpPr>
        <p:spPr>
          <a:xfrm>
            <a:off x="3872621" y="2373041"/>
            <a:ext cx="324000" cy="288000"/>
          </a:xfrm>
          <a:prstGeom prst="star5">
            <a:avLst/>
          </a:prstGeom>
          <a:solidFill>
            <a:srgbClr val="B2DFD3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6</a:t>
            </a:r>
            <a:endParaRPr lang="en-GB" sz="1000" b="1" dirty="0" smtClean="0">
              <a:solidFill>
                <a:schemeClr val="tx1"/>
              </a:solidFill>
            </a:endParaRPr>
          </a:p>
        </p:txBody>
      </p:sp>
      <p:sp>
        <p:nvSpPr>
          <p:cNvPr id="117" name="5-Point Star 116"/>
          <p:cNvSpPr/>
          <p:nvPr/>
        </p:nvSpPr>
        <p:spPr>
          <a:xfrm>
            <a:off x="4912574" y="2137549"/>
            <a:ext cx="324000" cy="288000"/>
          </a:xfrm>
          <a:prstGeom prst="star5">
            <a:avLst/>
          </a:prstGeom>
          <a:solidFill>
            <a:srgbClr val="7B8185"/>
          </a:solidFill>
          <a:ln w="9525">
            <a:solidFill>
              <a:srgbClr val="7B8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</a:t>
            </a:r>
            <a:endParaRPr lang="en-GB" sz="1000" b="1" dirty="0" smtClean="0">
              <a:solidFill>
                <a:schemeClr val="bg1"/>
              </a:solidFill>
            </a:endParaRPr>
          </a:p>
        </p:txBody>
      </p:sp>
      <p:sp>
        <p:nvSpPr>
          <p:cNvPr id="108" name="Title 10"/>
          <p:cNvSpPr txBox="1">
            <a:spLocks/>
          </p:cNvSpPr>
          <p:nvPr/>
        </p:nvSpPr>
        <p:spPr>
          <a:xfrm>
            <a:off x="431067" y="453444"/>
            <a:ext cx="11337600" cy="33855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3755"/>
                </a:solidFill>
              </a:rPr>
              <a:t>Availability and Resilience &amp; </a:t>
            </a:r>
            <a:r>
              <a:rPr lang="en-GB" smtClean="0">
                <a:solidFill>
                  <a:srgbClr val="003755"/>
                </a:solidFill>
              </a:rPr>
              <a:t>Recoverability – September 1, 2019 </a:t>
            </a:r>
            <a:endParaRPr lang="en-GB" dirty="0">
              <a:solidFill>
                <a:srgbClr val="003755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 rot="16200000">
            <a:off x="-1037356" y="3817391"/>
            <a:ext cx="236515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latin typeface="+mj-lt"/>
              </a:rPr>
              <a:t>Industry Performance quartiles</a:t>
            </a:r>
            <a:endParaRPr lang="en-GB" sz="1200" dirty="0" smtClean="0">
              <a:latin typeface="+mj-lt"/>
            </a:endParaRPr>
          </a:p>
        </p:txBody>
      </p:sp>
      <p:cxnSp>
        <p:nvCxnSpPr>
          <p:cNvPr id="134" name="Straight Connector 133"/>
          <p:cNvCxnSpPr/>
          <p:nvPr/>
        </p:nvCxnSpPr>
        <p:spPr>
          <a:xfrm>
            <a:off x="564684" y="3882886"/>
            <a:ext cx="5167411" cy="0"/>
          </a:xfrm>
          <a:prstGeom prst="line">
            <a:avLst/>
          </a:prstGeom>
          <a:ln w="19050" cap="sq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571535" y="3728452"/>
            <a:ext cx="254219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 smtClean="0"/>
              <a:t>Industry median</a:t>
            </a:r>
            <a:endParaRPr lang="en-GB" sz="1200" dirty="0" smtClean="0"/>
          </a:p>
        </p:txBody>
      </p:sp>
      <p:sp>
        <p:nvSpPr>
          <p:cNvPr id="141" name="TextBox 140"/>
          <p:cNvSpPr txBox="1"/>
          <p:nvPr/>
        </p:nvSpPr>
        <p:spPr>
          <a:xfrm>
            <a:off x="544799" y="2418388"/>
            <a:ext cx="254219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 smtClean="0"/>
              <a:t>Top Industry quartile and Minimum Target</a:t>
            </a:r>
            <a:endParaRPr lang="en-GB" sz="1200" dirty="0" smtClean="0"/>
          </a:p>
        </p:txBody>
      </p:sp>
      <p:cxnSp>
        <p:nvCxnSpPr>
          <p:cNvPr id="144" name="Straight Connector 143"/>
          <p:cNvCxnSpPr/>
          <p:nvPr/>
        </p:nvCxnSpPr>
        <p:spPr>
          <a:xfrm>
            <a:off x="543394" y="2621026"/>
            <a:ext cx="5167411" cy="0"/>
          </a:xfrm>
          <a:prstGeom prst="line">
            <a:avLst/>
          </a:prstGeom>
          <a:ln w="19050" cap="sq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5-Point Star 151"/>
          <p:cNvSpPr>
            <a:spLocks noChangeAspect="1"/>
          </p:cNvSpPr>
          <p:nvPr/>
        </p:nvSpPr>
        <p:spPr>
          <a:xfrm>
            <a:off x="6095942" y="4886633"/>
            <a:ext cx="252000" cy="252000"/>
          </a:xfrm>
          <a:prstGeom prst="star5">
            <a:avLst/>
          </a:prstGeom>
          <a:solidFill>
            <a:srgbClr val="8865AC"/>
          </a:solidFill>
          <a:ln w="9525">
            <a:solidFill>
              <a:srgbClr val="09B8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16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PRESENTATIONDONOTDELETE" val="&lt;?xml version=&quot;1.0&quot; encoding=&quot;UTF-16&quot; standalone=&quot;yes&quot;?&gt;&#10;&lt;root reqver=&quot;21047&quot;&gt;&lt;version val=&quot;2325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#m/%#d/%Y&lt;/m_strFormatTime&gt;&lt;/m_precDefaultDate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MIO_CHANGETRACKING" val="true"/>
  <p:tag name="UNDO_REDO_REVISION" val="0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MIO_EK" val="2013"/>
  <p:tag name="MIO_FALLBACK_LAYOUT" val="5"/>
  <p:tag name="MIO_SHOW_DATE" val="True"/>
  <p:tag name="MIO_SHOW_FOOTER" val="True"/>
  <p:tag name="MIO_SHOW_PAGENUMBER" val="True"/>
  <p:tag name="MIO_AVOID_BLANK_LAYOUT" val="True"/>
  <p:tag name="MIO_CD_LAYOUT_VALID_AREA" val="False"/>
  <p:tag name="MIO_NUMBER_OF_VALID_LAYOUTS" val="15"/>
  <p:tag name="MIO_HDS" val="True"/>
  <p:tag name="MIO_SKIPVERSION" val="01.01.0001 00:00:00"/>
  <p:tag name="MIO_EKGUID" val="b7585df3-d7c4-4e63-b864-ecaca7d8ec0d"/>
  <p:tag name="MIO_UPDATE" val="True"/>
  <p:tag name="MIO_VERSION" val="18.04.2017 18:34:57"/>
  <p:tag name="MIO_DBID" val="5D9FD29E-BEEC-40D7-BFBE-407D9085DE5F"/>
  <p:tag name="MIO_LASTDOWNLOADED" val="11.09.2017 15:56:46"/>
  <p:tag name="MIO_OBJECTNAME" val="Danske Bank 16:9"/>
  <p:tag name="MIO_CDID" val="36049262-a2dc-48ca-9f47-69cada2ed734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heme/theme1.xml><?xml version="1.0" encoding="utf-8"?>
<a:theme xmlns:a="http://schemas.openxmlformats.org/drawingml/2006/main" name="Danske Bank Group_Standard Theme">
  <a:themeElements>
    <a:clrScheme name="Danske Colour Scheme - Standard">
      <a:dk1>
        <a:srgbClr val="000000"/>
      </a:dk1>
      <a:lt1>
        <a:sysClr val="window" lastClr="FFFFFF"/>
      </a:lt1>
      <a:dk2>
        <a:srgbClr val="003755"/>
      </a:dk2>
      <a:lt2>
        <a:srgbClr val="FFFFFF"/>
      </a:lt2>
      <a:accent1>
        <a:srgbClr val="003755"/>
      </a:accent1>
      <a:accent2>
        <a:srgbClr val="6DBACE"/>
      </a:accent2>
      <a:accent3>
        <a:srgbClr val="C7CECB"/>
      </a:accent3>
      <a:accent4>
        <a:srgbClr val="397798"/>
      </a:accent4>
      <a:accent5>
        <a:srgbClr val="7F898B"/>
      </a:accent5>
      <a:accent6>
        <a:srgbClr val="A8D2E0"/>
      </a:accent6>
      <a:hlink>
        <a:srgbClr val="397798"/>
      </a:hlink>
      <a:folHlink>
        <a:srgbClr val="6DBACE"/>
      </a:folHlink>
    </a:clrScheme>
    <a:fontScheme name="15115_DB Nordic Theme_x">
      <a:majorFont>
        <a:latin typeface="Danske Human Medium Italic"/>
        <a:ea typeface=""/>
        <a:cs typeface=""/>
      </a:majorFont>
      <a:minorFont>
        <a:latin typeface="Danske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custClrLst>
    <a:custClr name="Danske Midnight Blue">
      <a:srgbClr val="003755"/>
    </a:custClr>
    <a:custClr name="Danske Autumn Red">
      <a:srgbClr val="E65A6D"/>
    </a:custClr>
    <a:custClr name="Danske Meadow Green">
      <a:srgbClr val="09B89D"/>
    </a:custClr>
    <a:custClr name="Danske Corn Yellow">
      <a:srgbClr val="FFE17F"/>
    </a:custClr>
    <a:custClr name="Danske Amber Orange">
      <a:srgbClr val="FBB273"/>
    </a:custClr>
    <a:custClr name="Danske Berry Purple">
      <a:srgbClr val="74489D"/>
    </a:custClr>
    <a:custClr name="Danske Sea Blue">
      <a:srgbClr val="6DBACE"/>
    </a:custClr>
    <a:custClr name="Danske Granite Gray">
      <a:srgbClr val="3A4344"/>
    </a:custClr>
    <a:custClr name="Danske Slate Gray">
      <a:srgbClr val="7B8185"/>
    </a:custClr>
    <a:custClr name="Danske Stone Gray">
      <a:srgbClr val="C7CECB"/>
    </a:custClr>
    <a:custClr name="Danske Midnight Blue 80%">
      <a:srgbClr val="00597B"/>
    </a:custClr>
    <a:custClr name="Danske Autumn Red 80%">
      <a:srgbClr val="EB7C83"/>
    </a:custClr>
    <a:custClr name="Danske Meadow Green 80%">
      <a:srgbClr val="5EC3AE"/>
    </a:custClr>
    <a:custClr name="Danske Corn Yellow 80%">
      <a:srgbClr val="FFE698"/>
    </a:custClr>
    <a:custClr name="Danske Amber Orange 80%">
      <a:srgbClr val="FCC18B"/>
    </a:custClr>
    <a:custClr name="Danske Berry Purple 80%">
      <a:srgbClr val="8865AC"/>
    </a:custClr>
    <a:custClr name="Danske Sea Blue 80%">
      <a:srgbClr val="8BC5D7"/>
    </a:custClr>
    <a:custClr name="Danske Granite Gray 80%">
      <a:srgbClr val="5E676A"/>
    </a:custClr>
    <a:custClr name="Danske Slate Gray 80%">
      <a:srgbClr val="93989C"/>
    </a:custClr>
    <a:custClr name="Danske Stone Gray 80%">
      <a:srgbClr val="D2D7D5"/>
    </a:custClr>
    <a:custClr name="Danske Midnight Blue 60%">
      <a:srgbClr val="397798"/>
    </a:custClr>
    <a:custClr name="Danske Autumn Red 60%">
      <a:srgbClr val="EF9A9C"/>
    </a:custClr>
    <a:custClr name="Danske Meadow Green 60%">
      <a:srgbClr val="8AD0BF"/>
    </a:custClr>
    <a:custClr name="Danske Corn Yellow 60%">
      <a:srgbClr val="FFECB0"/>
    </a:custClr>
    <a:custClr name="Danske Amber Orange 60%">
      <a:srgbClr val="FDCFA5"/>
    </a:custClr>
    <a:custClr name="Danske Berry Purple 60%">
      <a:srgbClr val="9F84BD"/>
    </a:custClr>
    <a:custClr name="Danske Sea Blue 60%">
      <a:srgbClr val="A8D2E0"/>
    </a:custClr>
    <a:custClr name="Danske Granite Gray 60%">
      <a:srgbClr val="7F898B"/>
    </a:custClr>
    <a:custClr name="Danske Slate Gray 60%">
      <a:srgbClr val="ABAFB2"/>
    </a:custClr>
    <a:custClr name="Danske Stone Gray 60%">
      <a:srgbClr val="DBE0DE"/>
    </a:custClr>
    <a:custClr name="Danske Midnight Blue 40%">
      <a:srgbClr val="739DB7"/>
    </a:custClr>
    <a:custClr name="Danske Autumn Red 40%">
      <a:srgbClr val="F4BAB8"/>
    </a:custClr>
    <a:custClr name="Danske Meadow Green 40%">
      <a:srgbClr val="B2DFD3"/>
    </a:custClr>
    <a:custClr name="Danske Corn Yellow 40%">
      <a:srgbClr val="FFF3CA"/>
    </a:custClr>
    <a:custClr name="Danske Amber Orange 40%">
      <a:srgbClr val="FEDDBF"/>
    </a:custClr>
    <a:custClr name="Danske Berry Purple 40%">
      <a:srgbClr val="BAA7D1"/>
    </a:custClr>
    <a:custClr name="Danske Sea Blue 40%">
      <a:srgbClr val="C3E0EB"/>
    </a:custClr>
    <a:custClr name="Danske Granite Gray 40%">
      <a:srgbClr val="A6ADB0"/>
    </a:custClr>
    <a:custClr name="Danske Slate Gray 40%">
      <a:srgbClr val="C5C8CB"/>
    </a:custClr>
    <a:custClr name="Danske Stone Gray 40%">
      <a:srgbClr val="E8EBEA"/>
    </a:custClr>
    <a:custClr name="Danske Sky Blue">
      <a:srgbClr val="D7E9F1"/>
    </a:custClr>
  </a:custClrLst>
  <a:extLst>
    <a:ext uri="{05A4C25C-085E-4340-85A3-A5531E510DB2}">
      <thm15:themeFamily xmlns:thm15="http://schemas.microsoft.com/office/thememl/2012/main" xmlns:a="http://schemas.openxmlformats.org/drawingml/2006/main" xmlns="" name="Presentation1" id="{EB5569A9-403B-42D2-9BB6-7AA1A0E05CE4}" vid="{6227720D-C2E4-4407-BDCF-288C56ACA850}"/>
    </a:ext>
  </a:extLst>
</a:theme>
</file>

<file path=ppt/theme/theme2.xml><?xml version="1.0" encoding="utf-8"?>
<a:theme xmlns:a="http://schemas.openxmlformats.org/drawingml/2006/main" name="Office Theme">
  <a:themeElements>
    <a:clrScheme name="151115_DB Nordic Theme_x">
      <a:dk1>
        <a:srgbClr val="000000"/>
      </a:dk1>
      <a:lt1>
        <a:sysClr val="window" lastClr="FFFFFF"/>
      </a:lt1>
      <a:dk2>
        <a:srgbClr val="003755"/>
      </a:dk2>
      <a:lt2>
        <a:srgbClr val="FFFFFF"/>
      </a:lt2>
      <a:accent1>
        <a:srgbClr val="003755"/>
      </a:accent1>
      <a:accent2>
        <a:srgbClr val="C0E8F0"/>
      </a:accent2>
      <a:accent3>
        <a:srgbClr val="82D2E1"/>
      </a:accent3>
      <a:accent4>
        <a:srgbClr val="406980"/>
      </a:accent4>
      <a:accent5>
        <a:srgbClr val="7F9BAA"/>
      </a:accent5>
      <a:accent6>
        <a:srgbClr val="BFCDD4"/>
      </a:accent6>
      <a:hlink>
        <a:srgbClr val="406980"/>
      </a:hlink>
      <a:folHlink>
        <a:srgbClr val="7F9BAA"/>
      </a:folHlink>
    </a:clrScheme>
    <a:fontScheme name="15115_DB Nordic Theme_x">
      <a:majorFont>
        <a:latin typeface="Danske Human Medium Italic"/>
        <a:ea typeface=""/>
        <a:cs typeface=""/>
      </a:majorFont>
      <a:minorFont>
        <a:latin typeface="Danske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nske Midnight Blue">
      <a:srgbClr val="003755"/>
    </a:custClr>
    <a:custClr name="Danske Autumn Red">
      <a:srgbClr val="E65A6D"/>
    </a:custClr>
    <a:custClr name="Danske Meadow Green">
      <a:srgbClr val="09B89D"/>
    </a:custClr>
    <a:custClr name="Danske Corn Yellow">
      <a:srgbClr val="FFE17F"/>
    </a:custClr>
    <a:custClr name="Danske Amber Orange">
      <a:srgbClr val="FBB273"/>
    </a:custClr>
    <a:custClr name="Danske Berry Purple">
      <a:srgbClr val="74489D"/>
    </a:custClr>
    <a:custClr name="Danske Sea Blue">
      <a:srgbClr val="6DBACE"/>
    </a:custClr>
    <a:custClr name="Danske Granite Gray">
      <a:srgbClr val="3A4344"/>
    </a:custClr>
    <a:custClr name="Danske Slate Gray">
      <a:srgbClr val="7B8185"/>
    </a:custClr>
    <a:custClr name="Danske Stone Gray">
      <a:srgbClr val="C7CECB"/>
    </a:custClr>
    <a:custClr name="Danske Midnight Blue 80%">
      <a:srgbClr val="00597B"/>
    </a:custClr>
    <a:custClr name="Danske Autumn Red 80%">
      <a:srgbClr val="EB7C83"/>
    </a:custClr>
    <a:custClr name="Danske Meadow Green 80%">
      <a:srgbClr val="5EC3AE"/>
    </a:custClr>
    <a:custClr name="Danske Corn Yellow 80%">
      <a:srgbClr val="FFE698"/>
    </a:custClr>
    <a:custClr name="Danske Amber Orange 80%">
      <a:srgbClr val="FCC18B"/>
    </a:custClr>
    <a:custClr name="Danske Berry Purple 80%">
      <a:srgbClr val="8865AC"/>
    </a:custClr>
    <a:custClr name="Danske Sea Blue 80%">
      <a:srgbClr val="8BC5D7"/>
    </a:custClr>
    <a:custClr name="Danske Granite Gray 80%">
      <a:srgbClr val="5E676A"/>
    </a:custClr>
    <a:custClr name="Danske Slate Gray 80%">
      <a:srgbClr val="93989C"/>
    </a:custClr>
    <a:custClr name="Danske Stone Gray 80%">
      <a:srgbClr val="D2D7D5"/>
    </a:custClr>
    <a:custClr name="Danske Midnight Blue 60%">
      <a:srgbClr val="397798"/>
    </a:custClr>
    <a:custClr name="Danske Autumn Red 60%">
      <a:srgbClr val="EF9A9C"/>
    </a:custClr>
    <a:custClr name="Danske Meadow Green 60%">
      <a:srgbClr val="8AD0BF"/>
    </a:custClr>
    <a:custClr name="Danske Corn Yellow 60%">
      <a:srgbClr val="FFECB0"/>
    </a:custClr>
    <a:custClr name="Danske Amber Orange 60%">
      <a:srgbClr val="FDCFA5"/>
    </a:custClr>
    <a:custClr name="Danske Berry Purple 60%">
      <a:srgbClr val="9F84BD"/>
    </a:custClr>
    <a:custClr name="Danske Sea Blue 60%">
      <a:srgbClr val="A8D2E0"/>
    </a:custClr>
    <a:custClr name="Danske Granite Gray 60%">
      <a:srgbClr val="7F898B"/>
    </a:custClr>
    <a:custClr name="Danske Slate Gray 60%">
      <a:srgbClr val="ABAFB2"/>
    </a:custClr>
    <a:custClr name="Danske Stone Gray 60%">
      <a:srgbClr val="DBE0DE"/>
    </a:custClr>
    <a:custClr name="Danske Midnight Blue 40%">
      <a:srgbClr val="739DB7"/>
    </a:custClr>
    <a:custClr name="Danske Autumn Red 40%">
      <a:srgbClr val="F4BAB8"/>
    </a:custClr>
    <a:custClr name="Danske Meadow Green 40%">
      <a:srgbClr val="B2DFD3"/>
    </a:custClr>
    <a:custClr name="Danske Corn Yellow 40%">
      <a:srgbClr val="FFF3CA"/>
    </a:custClr>
    <a:custClr name="Danske Amber Orange 40%">
      <a:srgbClr val="FEDDBF"/>
    </a:custClr>
    <a:custClr name="Danske Berry Purple 40%">
      <a:srgbClr val="BAA7D1"/>
    </a:custClr>
    <a:custClr name="Danske Sea Blue 40%">
      <a:srgbClr val="C3E0EB"/>
    </a:custClr>
    <a:custClr name="Danske Granite Gray 40%">
      <a:srgbClr val="A6ADB0"/>
    </a:custClr>
    <a:custClr name="Danske Slate Gray 40%">
      <a:srgbClr val="C5C8CB"/>
    </a:custClr>
    <a:custClr name="Danske Stone Gray 40%">
      <a:srgbClr val="E8EBEA"/>
    </a:custClr>
    <a:custClr name="Danske Sky Blue">
      <a:srgbClr val="D7E9F1"/>
    </a:custClr>
  </a:custClrLst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151115_DB Nordic Theme_x">
      <a:dk1>
        <a:srgbClr val="000000"/>
      </a:dk1>
      <a:lt1>
        <a:sysClr val="window" lastClr="FFFFFF"/>
      </a:lt1>
      <a:dk2>
        <a:srgbClr val="003755"/>
      </a:dk2>
      <a:lt2>
        <a:srgbClr val="FFFFFF"/>
      </a:lt2>
      <a:accent1>
        <a:srgbClr val="003755"/>
      </a:accent1>
      <a:accent2>
        <a:srgbClr val="C0E8F0"/>
      </a:accent2>
      <a:accent3>
        <a:srgbClr val="82D2E1"/>
      </a:accent3>
      <a:accent4>
        <a:srgbClr val="406980"/>
      </a:accent4>
      <a:accent5>
        <a:srgbClr val="7F9BAA"/>
      </a:accent5>
      <a:accent6>
        <a:srgbClr val="BFCDD4"/>
      </a:accent6>
      <a:hlink>
        <a:srgbClr val="406980"/>
      </a:hlink>
      <a:folHlink>
        <a:srgbClr val="7F9BAA"/>
      </a:folHlink>
    </a:clrScheme>
    <a:fontScheme name="15115_DB Nordic Theme_x">
      <a:majorFont>
        <a:latin typeface="Danske Human Medium Italic"/>
        <a:ea typeface=""/>
        <a:cs typeface=""/>
      </a:majorFont>
      <a:minorFont>
        <a:latin typeface="Danske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nske Midnight Blue">
      <a:srgbClr val="003755"/>
    </a:custClr>
    <a:custClr name="Danske Autumn Red">
      <a:srgbClr val="E65A6D"/>
    </a:custClr>
    <a:custClr name="Danske Meadow Green">
      <a:srgbClr val="09B89D"/>
    </a:custClr>
    <a:custClr name="Danske Corn Yellow">
      <a:srgbClr val="FFE17F"/>
    </a:custClr>
    <a:custClr name="Danske Amber Orange">
      <a:srgbClr val="FBB273"/>
    </a:custClr>
    <a:custClr name="Danske Berry Purple">
      <a:srgbClr val="74489D"/>
    </a:custClr>
    <a:custClr name="Danske Sea Blue">
      <a:srgbClr val="6DBACE"/>
    </a:custClr>
    <a:custClr name="Danske Granite Gray">
      <a:srgbClr val="3A4344"/>
    </a:custClr>
    <a:custClr name="Danske Slate Gray">
      <a:srgbClr val="7B8185"/>
    </a:custClr>
    <a:custClr name="Danske Stone Gray">
      <a:srgbClr val="C7CECB"/>
    </a:custClr>
    <a:custClr name="Danske Midnight Blue 80%">
      <a:srgbClr val="00597B"/>
    </a:custClr>
    <a:custClr name="Danske Autumn Red 80%">
      <a:srgbClr val="EB7C83"/>
    </a:custClr>
    <a:custClr name="Danske Meadow Green 80%">
      <a:srgbClr val="5EC3AE"/>
    </a:custClr>
    <a:custClr name="Danske Corn Yellow 80%">
      <a:srgbClr val="FFE698"/>
    </a:custClr>
    <a:custClr name="Danske Amber Orange 80%">
      <a:srgbClr val="FCC18B"/>
    </a:custClr>
    <a:custClr name="Danske Berry Purple 80%">
      <a:srgbClr val="8865AC"/>
    </a:custClr>
    <a:custClr name="Danske Sea Blue 80%">
      <a:srgbClr val="8BC5D7"/>
    </a:custClr>
    <a:custClr name="Danske Granite Gray 80%">
      <a:srgbClr val="5E676A"/>
    </a:custClr>
    <a:custClr name="Danske Slate Gray 80%">
      <a:srgbClr val="93989C"/>
    </a:custClr>
    <a:custClr name="Danske Stone Gray 80%">
      <a:srgbClr val="D2D7D5"/>
    </a:custClr>
    <a:custClr name="Danske Midnight Blue 60%">
      <a:srgbClr val="397798"/>
    </a:custClr>
    <a:custClr name="Danske Autumn Red 60%">
      <a:srgbClr val="EF9A9C"/>
    </a:custClr>
    <a:custClr name="Danske Meadow Green 60%">
      <a:srgbClr val="8AD0BF"/>
    </a:custClr>
    <a:custClr name="Danske Corn Yellow 60%">
      <a:srgbClr val="FFECB0"/>
    </a:custClr>
    <a:custClr name="Danske Amber Orange 60%">
      <a:srgbClr val="FDCFA5"/>
    </a:custClr>
    <a:custClr name="Danske Berry Purple 60%">
      <a:srgbClr val="9F84BD"/>
    </a:custClr>
    <a:custClr name="Danske Sea Blue 60%">
      <a:srgbClr val="A8D2E0"/>
    </a:custClr>
    <a:custClr name="Danske Granite Gray 60%">
      <a:srgbClr val="7F898B"/>
    </a:custClr>
    <a:custClr name="Danske Slate Gray 60%">
      <a:srgbClr val="ABAFB2"/>
    </a:custClr>
    <a:custClr name="Danske Stone Gray 60%">
      <a:srgbClr val="DBE0DE"/>
    </a:custClr>
    <a:custClr name="Danske Midnight Blue 40%">
      <a:srgbClr val="739DB7"/>
    </a:custClr>
    <a:custClr name="Danske Autumn Red 40%">
      <a:srgbClr val="F4BAB8"/>
    </a:custClr>
    <a:custClr name="Danske Meadow Green 40%">
      <a:srgbClr val="B2DFD3"/>
    </a:custClr>
    <a:custClr name="Danske Corn Yellow 40%">
      <a:srgbClr val="FFF3CA"/>
    </a:custClr>
    <a:custClr name="Danske Amber Orange 40%">
      <a:srgbClr val="FEDDBF"/>
    </a:custClr>
    <a:custClr name="Danske Berry Purple 40%">
      <a:srgbClr val="BAA7D1"/>
    </a:custClr>
    <a:custClr name="Danske Sea Blue 40%">
      <a:srgbClr val="C3E0EB"/>
    </a:custClr>
    <a:custClr name="Danske Granite Gray 40%">
      <a:srgbClr val="A6ADB0"/>
    </a:custClr>
    <a:custClr name="Danske Slate Gray 40%">
      <a:srgbClr val="C5C8CB"/>
    </a:custClr>
    <a:custClr name="Danske Stone Gray 40%">
      <a:srgbClr val="E8EBEA"/>
    </a:custClr>
    <a:custClr name="Danske Sky Blue">
      <a:srgbClr val="D7E9F1"/>
    </a:custClr>
  </a:custClrLst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 xmlns="b7fd865c-09e0-4530-8ce7-bde35708367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E4278286F98844B3DA0CAE842A0EB4" ma:contentTypeVersion="1" ma:contentTypeDescription="Create a new document." ma:contentTypeScope="" ma:versionID="ed684748412d1a5fc382e3fa9da36112">
  <xsd:schema xmlns:xsd="http://www.w3.org/2001/XMLSchema" xmlns:xs="http://www.w3.org/2001/XMLSchema" xmlns:p="http://schemas.microsoft.com/office/2006/metadata/properties" xmlns:ns2="b7fd865c-09e0-4530-8ce7-bde357083673" targetNamespace="http://schemas.microsoft.com/office/2006/metadata/properties" ma:root="true" ma:fieldsID="75bf3b014ffeace36a088241443d3b6c" ns2:_="">
    <xsd:import namespace="b7fd865c-09e0-4530-8ce7-bde357083673"/>
    <xsd:element name="properties">
      <xsd:complexType>
        <xsd:sequence>
          <xsd:element name="documentManagement">
            <xsd:complexType>
              <xsd:all>
                <xsd:element ref="ns2:Com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d865c-09e0-4530-8ce7-bde357083673" elementFormDefault="qualified">
    <xsd:import namespace="http://schemas.microsoft.com/office/2006/documentManagement/types"/>
    <xsd:import namespace="http://schemas.microsoft.com/office/infopath/2007/PartnerControls"/>
    <xsd:element name="Comment" ma:index="8" nillable="true" ma:displayName="Comment" ma:internalName="Commen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97449-AB2D-4920-9C81-08D41C1E3C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259EFA-24BD-421A-9315-4F7F9368BC70}">
  <ds:schemaRefs>
    <ds:schemaRef ds:uri="b7fd865c-09e0-4530-8ce7-bde35708367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3A01838-7EFA-4FE4-A550-97BAA5D49E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d865c-09e0-4530-8ce7-bde3570836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Danske Bank 16-9</Template>
  <TotalTime>13079</TotalTime>
  <Words>368</Words>
  <Application>Microsoft Macintosh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Danske Bank Group_Standard Theme</vt:lpstr>
      <vt:lpstr>think-cell Slide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Sanne Kiil Rasmussen</dc:creator>
  <cp:lastModifiedBy>Allison Ditmore</cp:lastModifiedBy>
  <cp:revision>423</cp:revision>
  <cp:lastPrinted>2019-03-06T09:15:54Z</cp:lastPrinted>
  <dcterms:created xsi:type="dcterms:W3CDTF">2019-10-24T16:43:55Z</dcterms:created>
  <dcterms:modified xsi:type="dcterms:W3CDTF">2019-10-24T16:45:21Z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0x010100D2E4278286F98844B3DA0CAE842A0EB4</vt:lpwstr>
  </property>
</Properties>
</file>